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24"/>
  </p:notesMasterIdLst>
  <p:sldIdLst>
    <p:sldId id="372" r:id="rId3"/>
    <p:sldId id="378" r:id="rId4"/>
    <p:sldId id="393" r:id="rId5"/>
    <p:sldId id="394" r:id="rId6"/>
    <p:sldId id="257" r:id="rId7"/>
    <p:sldId id="258" r:id="rId8"/>
    <p:sldId id="383" r:id="rId9"/>
    <p:sldId id="399" r:id="rId10"/>
    <p:sldId id="384" r:id="rId11"/>
    <p:sldId id="387" r:id="rId12"/>
    <p:sldId id="395" r:id="rId13"/>
    <p:sldId id="397" r:id="rId14"/>
    <p:sldId id="388" r:id="rId15"/>
    <p:sldId id="389" r:id="rId16"/>
    <p:sldId id="390" r:id="rId17"/>
    <p:sldId id="391" r:id="rId18"/>
    <p:sldId id="392" r:id="rId19"/>
    <p:sldId id="385" r:id="rId20"/>
    <p:sldId id="400" r:id="rId21"/>
    <p:sldId id="381" r:id="rId22"/>
    <p:sldId id="377" r:id="rId23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ine Chang" initials="JC" lastIdx="1" clrIdx="0">
    <p:extLst>
      <p:ext uri="{19B8F6BF-5375-455C-9EA6-DF929625EA0E}">
        <p15:presenceInfo xmlns:p15="http://schemas.microsoft.com/office/powerpoint/2012/main" userId="23da68a491a410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D1C"/>
    <a:srgbClr val="0000FF"/>
    <a:srgbClr val="E8ECE9"/>
    <a:srgbClr val="FFFFFF"/>
    <a:srgbClr val="FFB615"/>
    <a:srgbClr val="152B5C"/>
    <a:srgbClr val="FFD371"/>
    <a:srgbClr val="193B47"/>
    <a:srgbClr val="59B5A9"/>
    <a:srgbClr val="97D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3429" autoAdjust="0"/>
  </p:normalViewPr>
  <p:slideViewPr>
    <p:cSldViewPr snapToGrid="0">
      <p:cViewPr varScale="1">
        <p:scale>
          <a:sx n="60" d="100"/>
          <a:sy n="60" d="100"/>
        </p:scale>
        <p:origin x="896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9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CF20D-3C13-41E6-9231-1CE85C918A03}" type="datetimeFigureOut">
              <a:rPr lang="zh-TW" altLang="en-US" smtClean="0"/>
              <a:pPr/>
              <a:t>2026/1/11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D2531-27D1-4058-AEE8-EC86FD5DF91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181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8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451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77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50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954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877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8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020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400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28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1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686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50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05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16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73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D2531-27D1-4058-AEE8-EC86FD5DF91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40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95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74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D2531-27D1-4058-AEE8-EC86FD5DF913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25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6228655"/>
            <a:ext cx="12192000" cy="629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-1" y="4126833"/>
            <a:ext cx="1973179" cy="2731168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 userDrawn="1"/>
        </p:nvSpPr>
        <p:spPr>
          <a:xfrm rot="3043020">
            <a:off x="9971660" y="115437"/>
            <a:ext cx="3914643" cy="1700426"/>
          </a:xfrm>
          <a:prstGeom prst="parallelogram">
            <a:avLst/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356356"/>
            <a:ext cx="842482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2"/>
          </p:nvPr>
        </p:nvSpPr>
        <p:spPr>
          <a:xfrm>
            <a:off x="292023" y="6356356"/>
            <a:ext cx="2743200" cy="365125"/>
          </a:xfrm>
        </p:spPr>
        <p:txBody>
          <a:bodyPr vert="horz" lIns="91440" tIns="45720" rIns="91440" bIns="45720" rtlCol="0" anchor="ctr"/>
          <a:lstStyle>
            <a:lvl1pPr algn="l">
              <a:defRPr lang="zh-CN" altLang="en-US">
                <a:solidFill>
                  <a:schemeClr val="bg1"/>
                </a:solidFill>
                <a:latin typeface="+mn-ea"/>
              </a:defRPr>
            </a:lvl1pPr>
          </a:lstStyle>
          <a:p>
            <a:endParaRPr lang="zh-TW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3"/>
          </p:nvPr>
        </p:nvSpPr>
        <p:spPr>
          <a:xfrm>
            <a:off x="3492423" y="6356356"/>
            <a:ext cx="4114800" cy="365125"/>
          </a:xfrm>
        </p:spPr>
        <p:txBody>
          <a:bodyPr/>
          <a:lstStyle>
            <a:lvl1pPr>
              <a:defRPr lang="zh-CN" altLang="en-US" sz="1200" kern="1200" dirty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495800" y="2276847"/>
            <a:ext cx="7018020" cy="1325563"/>
          </a:xfrm>
        </p:spPr>
        <p:txBody>
          <a:bodyPr anchor="b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平行四边形 7"/>
          <p:cNvSpPr/>
          <p:nvPr userDrawn="1"/>
        </p:nvSpPr>
        <p:spPr>
          <a:xfrm rot="3043020">
            <a:off x="9169039" y="1900440"/>
            <a:ext cx="4565379" cy="636173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7"/>
          <p:cNvSpPr/>
          <p:nvPr userDrawn="1"/>
        </p:nvSpPr>
        <p:spPr>
          <a:xfrm rot="3043020">
            <a:off x="-2511918" y="3583744"/>
            <a:ext cx="6101522" cy="1535993"/>
          </a:xfrm>
          <a:prstGeom prst="parallelogram">
            <a:avLst>
              <a:gd name="adj" fmla="val 80754"/>
            </a:avLst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7"/>
          <p:cNvSpPr/>
          <p:nvPr userDrawn="1"/>
        </p:nvSpPr>
        <p:spPr>
          <a:xfrm rot="3043020">
            <a:off x="-760774" y="3363136"/>
            <a:ext cx="3291865" cy="162894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7"/>
          <p:cNvSpPr/>
          <p:nvPr userDrawn="1"/>
        </p:nvSpPr>
        <p:spPr>
          <a:xfrm rot="3043020">
            <a:off x="-1561079" y="4653862"/>
            <a:ext cx="3930651" cy="320821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3" y="250263"/>
            <a:ext cx="2451177" cy="188184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99" y="6402077"/>
            <a:ext cx="1997651" cy="313248"/>
          </a:xfrm>
          <a:prstGeom prst="rect">
            <a:avLst/>
          </a:prstGeom>
        </p:spPr>
      </p:pic>
      <p:sp>
        <p:nvSpPr>
          <p:cNvPr id="16" name="副标题 2"/>
          <p:cNvSpPr>
            <a:spLocks noGrp="1"/>
          </p:cNvSpPr>
          <p:nvPr>
            <p:ph type="subTitle" idx="1"/>
          </p:nvPr>
        </p:nvSpPr>
        <p:spPr>
          <a:xfrm>
            <a:off x="4495800" y="3622063"/>
            <a:ext cx="7637092" cy="756317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397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55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92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9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260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260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337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978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>
            <a:off x="-122833" y="4468033"/>
            <a:ext cx="1973179" cy="2731168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7"/>
          <p:cNvSpPr/>
          <p:nvPr userDrawn="1"/>
        </p:nvSpPr>
        <p:spPr>
          <a:xfrm rot="3043020">
            <a:off x="10994164" y="-6622"/>
            <a:ext cx="2123235" cy="940528"/>
          </a:xfrm>
          <a:prstGeom prst="parallelogram">
            <a:avLst/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7"/>
          <p:cNvSpPr/>
          <p:nvPr userDrawn="1"/>
        </p:nvSpPr>
        <p:spPr>
          <a:xfrm rot="3043020">
            <a:off x="10560291" y="886761"/>
            <a:ext cx="2330582" cy="264955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7"/>
          <p:cNvSpPr/>
          <p:nvPr userDrawn="1"/>
        </p:nvSpPr>
        <p:spPr>
          <a:xfrm rot="3043020">
            <a:off x="-854402" y="5094487"/>
            <a:ext cx="2833857" cy="320821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圖片 23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" y="156208"/>
            <a:ext cx="989925" cy="8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73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4"/>
          <p:cNvSpPr>
            <a:spLocks noGrp="1"/>
          </p:cNvSpPr>
          <p:nvPr>
            <p:ph type="title"/>
          </p:nvPr>
        </p:nvSpPr>
        <p:spPr>
          <a:xfrm>
            <a:off x="1583819" y="226450"/>
            <a:ext cx="9046082" cy="1687808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1583819" y="2251811"/>
            <a:ext cx="8748045" cy="756317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zh-CN" altLang="en-US" dirty="0"/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10"/>
          </p:nvPr>
        </p:nvSpPr>
        <p:spPr>
          <a:xfrm>
            <a:off x="2870200" y="3469593"/>
            <a:ext cx="8956676" cy="31709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>
            <a:off x="-1" y="4126833"/>
            <a:ext cx="1973179" cy="2731168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7"/>
          <p:cNvSpPr/>
          <p:nvPr userDrawn="1"/>
        </p:nvSpPr>
        <p:spPr>
          <a:xfrm rot="3043020">
            <a:off x="9823422" y="80104"/>
            <a:ext cx="4125599" cy="1796690"/>
          </a:xfrm>
          <a:prstGeom prst="parallelogram">
            <a:avLst/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7"/>
          <p:cNvSpPr/>
          <p:nvPr userDrawn="1"/>
        </p:nvSpPr>
        <p:spPr>
          <a:xfrm rot="3043020">
            <a:off x="8818746" y="1704061"/>
            <a:ext cx="4778740" cy="453773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7"/>
          <p:cNvSpPr/>
          <p:nvPr userDrawn="1"/>
        </p:nvSpPr>
        <p:spPr>
          <a:xfrm rot="3043020">
            <a:off x="-2709183" y="3872228"/>
            <a:ext cx="6968012" cy="1535993"/>
          </a:xfrm>
          <a:prstGeom prst="parallelogram">
            <a:avLst>
              <a:gd name="adj" fmla="val 80754"/>
            </a:avLst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7"/>
          <p:cNvSpPr/>
          <p:nvPr userDrawn="1"/>
        </p:nvSpPr>
        <p:spPr>
          <a:xfrm rot="3043020">
            <a:off x="-936232" y="3729414"/>
            <a:ext cx="4242007" cy="162894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7"/>
          <p:cNvSpPr/>
          <p:nvPr userDrawn="1"/>
        </p:nvSpPr>
        <p:spPr>
          <a:xfrm rot="3043020">
            <a:off x="-945387" y="5059475"/>
            <a:ext cx="3362844" cy="320821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圖片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" y="128912"/>
            <a:ext cx="989925" cy="8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7423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>
            <a:off x="-122833" y="4468033"/>
            <a:ext cx="1973179" cy="2731168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7"/>
          <p:cNvSpPr/>
          <p:nvPr userDrawn="1"/>
        </p:nvSpPr>
        <p:spPr>
          <a:xfrm rot="3043020">
            <a:off x="10994164" y="-6622"/>
            <a:ext cx="2123235" cy="940528"/>
          </a:xfrm>
          <a:prstGeom prst="parallelogram">
            <a:avLst/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7"/>
          <p:cNvSpPr/>
          <p:nvPr userDrawn="1"/>
        </p:nvSpPr>
        <p:spPr>
          <a:xfrm rot="3043020">
            <a:off x="10560291" y="886761"/>
            <a:ext cx="2330582" cy="264955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7"/>
          <p:cNvSpPr/>
          <p:nvPr userDrawn="1"/>
        </p:nvSpPr>
        <p:spPr>
          <a:xfrm rot="3043020">
            <a:off x="-854402" y="5094487"/>
            <a:ext cx="2833857" cy="320821"/>
          </a:xfrm>
          <a:prstGeom prst="parallelogram">
            <a:avLst>
              <a:gd name="adj" fmla="val 8040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圖片 23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" y="156208"/>
            <a:ext cx="989925" cy="8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4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边形 11"/>
          <p:cNvSpPr/>
          <p:nvPr userDrawn="1"/>
        </p:nvSpPr>
        <p:spPr>
          <a:xfrm rot="20086927">
            <a:off x="-566387" y="-701438"/>
            <a:ext cx="4408709" cy="1541066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116904">
            <a:off x="-575937" y="357565"/>
            <a:ext cx="7014878" cy="1025968"/>
          </a:xfrm>
          <a:prstGeom prst="parallelogram">
            <a:avLst/>
          </a:prstGeom>
          <a:solidFill>
            <a:srgbClr val="FFB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" y="1504059"/>
            <a:ext cx="12192004" cy="5353939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90557" y="136733"/>
            <a:ext cx="11545368" cy="1290415"/>
          </a:xfrm>
        </p:spPr>
        <p:txBody>
          <a:bodyPr anchor="ctr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90557" y="1551047"/>
            <a:ext cx="11571006" cy="75631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>
                <a:solidFill>
                  <a:schemeClr val="accent5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zh-CN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0"/>
          </p:nvPr>
        </p:nvSpPr>
        <p:spPr>
          <a:xfrm>
            <a:off x="290556" y="2333002"/>
            <a:ext cx="11588097" cy="429004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400">
                <a:solidFill>
                  <a:schemeClr val="accent5"/>
                </a:solidFill>
              </a:defRPr>
            </a:lvl3pPr>
            <a:lvl4pPr>
              <a:defRPr sz="2000">
                <a:solidFill>
                  <a:schemeClr val="accent5"/>
                </a:solidFill>
              </a:defRPr>
            </a:lvl4pPr>
            <a:lvl5pPr>
              <a:defRPr sz="2000">
                <a:solidFill>
                  <a:schemeClr val="accent5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3" y="6084377"/>
            <a:ext cx="697228" cy="6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408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flipV="1">
            <a:off x="1" y="0"/>
            <a:ext cx="12192004" cy="1504059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1"/>
          <p:cNvSpPr/>
          <p:nvPr userDrawn="1"/>
        </p:nvSpPr>
        <p:spPr>
          <a:xfrm rot="20086927">
            <a:off x="-593930" y="-699065"/>
            <a:ext cx="4453722" cy="1541066"/>
          </a:xfrm>
          <a:prstGeom prst="parallelogram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 rot="20116904">
            <a:off x="-576282" y="363923"/>
            <a:ext cx="6987948" cy="1025968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flipV="1">
            <a:off x="149" y="1427148"/>
            <a:ext cx="12192004" cy="55777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90557" y="136733"/>
            <a:ext cx="11545368" cy="1290415"/>
          </a:xfrm>
        </p:spPr>
        <p:txBody>
          <a:bodyPr anchor="ctr"/>
          <a:lstStyle>
            <a:lvl1pPr>
              <a:defRPr b="1">
                <a:solidFill>
                  <a:schemeClr val="accent5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290557" y="1551047"/>
            <a:ext cx="11571006" cy="75631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zh-CN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0"/>
          </p:nvPr>
        </p:nvSpPr>
        <p:spPr>
          <a:xfrm>
            <a:off x="290556" y="2333002"/>
            <a:ext cx="11588097" cy="429004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3" y="6084377"/>
            <a:ext cx="697227" cy="6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03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665362" y="-51017"/>
            <a:ext cx="8526638" cy="6900688"/>
          </a:xfrm>
          <a:custGeom>
            <a:avLst/>
            <a:gdLst>
              <a:gd name="connsiteX0" fmla="*/ 0 w 7703820"/>
              <a:gd name="connsiteY0" fmla="*/ 0 h 6849671"/>
              <a:gd name="connsiteX1" fmla="*/ 7703820 w 7703820"/>
              <a:gd name="connsiteY1" fmla="*/ 0 h 6849671"/>
              <a:gd name="connsiteX2" fmla="*/ 7703820 w 7703820"/>
              <a:gd name="connsiteY2" fmla="*/ 6849671 h 6849671"/>
              <a:gd name="connsiteX3" fmla="*/ 0 w 7703820"/>
              <a:gd name="connsiteY3" fmla="*/ 6849671 h 6849671"/>
              <a:gd name="connsiteX4" fmla="*/ 0 w 7703820"/>
              <a:gd name="connsiteY4" fmla="*/ 0 h 6849671"/>
              <a:gd name="connsiteX0" fmla="*/ 914400 w 7703820"/>
              <a:gd name="connsiteY0" fmla="*/ 0 h 7662688"/>
              <a:gd name="connsiteX1" fmla="*/ 7703820 w 7703820"/>
              <a:gd name="connsiteY1" fmla="*/ 813017 h 7662688"/>
              <a:gd name="connsiteX2" fmla="*/ 7703820 w 7703820"/>
              <a:gd name="connsiteY2" fmla="*/ 7662688 h 7662688"/>
              <a:gd name="connsiteX3" fmla="*/ 0 w 7703820"/>
              <a:gd name="connsiteY3" fmla="*/ 7662688 h 7662688"/>
              <a:gd name="connsiteX4" fmla="*/ 914400 w 7703820"/>
              <a:gd name="connsiteY4" fmla="*/ 0 h 7662688"/>
              <a:gd name="connsiteX0" fmla="*/ 960120 w 7703820"/>
              <a:gd name="connsiteY0" fmla="*/ 0 h 6900688"/>
              <a:gd name="connsiteX1" fmla="*/ 7703820 w 7703820"/>
              <a:gd name="connsiteY1" fmla="*/ 51017 h 6900688"/>
              <a:gd name="connsiteX2" fmla="*/ 7703820 w 7703820"/>
              <a:gd name="connsiteY2" fmla="*/ 6900688 h 6900688"/>
              <a:gd name="connsiteX3" fmla="*/ 0 w 7703820"/>
              <a:gd name="connsiteY3" fmla="*/ 6900688 h 6900688"/>
              <a:gd name="connsiteX4" fmla="*/ 960120 w 7703820"/>
              <a:gd name="connsiteY4" fmla="*/ 0 h 690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3820" h="6900688">
                <a:moveTo>
                  <a:pt x="960120" y="0"/>
                </a:moveTo>
                <a:lnTo>
                  <a:pt x="7703820" y="51017"/>
                </a:lnTo>
                <a:lnTo>
                  <a:pt x="7703820" y="6900688"/>
                </a:lnTo>
                <a:lnTo>
                  <a:pt x="0" y="6900688"/>
                </a:lnTo>
                <a:lnTo>
                  <a:pt x="960120" y="0"/>
                </a:lnTo>
                <a:close/>
              </a:path>
            </a:pathLst>
          </a:cu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 rot="20778963">
            <a:off x="-646973" y="1540499"/>
            <a:ext cx="13477001" cy="3777009"/>
          </a:xfrm>
          <a:prstGeom prst="parallelogram">
            <a:avLst/>
          </a:prstGeom>
          <a:solidFill>
            <a:schemeClr val="accent3">
              <a:lumMod val="75000"/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手动输入 12"/>
          <p:cNvSpPr/>
          <p:nvPr userDrawn="1"/>
        </p:nvSpPr>
        <p:spPr>
          <a:xfrm rot="5400000" flipH="1">
            <a:off x="-361951" y="1047753"/>
            <a:ext cx="6858000" cy="4762500"/>
          </a:xfrm>
          <a:prstGeom prst="flowChartManualInpu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手动输入 13"/>
          <p:cNvSpPr/>
          <p:nvPr userDrawn="1"/>
        </p:nvSpPr>
        <p:spPr>
          <a:xfrm rot="5400000" flipH="1">
            <a:off x="-1047751" y="1047753"/>
            <a:ext cx="6858000" cy="4762500"/>
          </a:xfrm>
          <a:prstGeom prst="flowChartManualInp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手动输入 14"/>
          <p:cNvSpPr/>
          <p:nvPr userDrawn="1"/>
        </p:nvSpPr>
        <p:spPr>
          <a:xfrm rot="5400000" flipH="1">
            <a:off x="-1186187" y="1186186"/>
            <a:ext cx="6858000" cy="4485628"/>
          </a:xfrm>
          <a:prstGeom prst="flowChartManualInp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標題 4"/>
          <p:cNvSpPr>
            <a:spLocks noGrp="1"/>
          </p:cNvSpPr>
          <p:nvPr>
            <p:ph type="title"/>
          </p:nvPr>
        </p:nvSpPr>
        <p:spPr>
          <a:xfrm>
            <a:off x="153814" y="495658"/>
            <a:ext cx="3939621" cy="2025351"/>
          </a:xfrm>
        </p:spPr>
        <p:txBody>
          <a:bodyPr anchor="b"/>
          <a:lstStyle>
            <a:lvl1pPr>
              <a:defRPr b="1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53815" y="2593628"/>
            <a:ext cx="3452510" cy="756317"/>
          </a:xfrm>
        </p:spPr>
        <p:txBody>
          <a:bodyPr>
            <a:noAutofit/>
          </a:bodyPr>
          <a:lstStyle>
            <a:lvl1pPr marL="0" indent="0" algn="l">
              <a:buNone/>
              <a:defRPr sz="3200" b="1">
                <a:solidFill>
                  <a:schemeClr val="accent5">
                    <a:lumMod val="1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zh-CN" altLang="en-US" dirty="0"/>
          </a:p>
        </p:txBody>
      </p:sp>
      <p:cxnSp>
        <p:nvCxnSpPr>
          <p:cNvPr id="17" name="直線接點 16"/>
          <p:cNvCxnSpPr/>
          <p:nvPr userDrawn="1"/>
        </p:nvCxnSpPr>
        <p:spPr>
          <a:xfrm>
            <a:off x="153824" y="2512462"/>
            <a:ext cx="3896883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版面配置區 18"/>
          <p:cNvSpPr>
            <a:spLocks noGrp="1"/>
          </p:cNvSpPr>
          <p:nvPr>
            <p:ph type="body" sz="quarter" idx="10"/>
          </p:nvPr>
        </p:nvSpPr>
        <p:spPr>
          <a:xfrm>
            <a:off x="255589" y="3627373"/>
            <a:ext cx="3154184" cy="2919478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accent3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accent3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accent3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accent3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0" name="文字版面配置區 18"/>
          <p:cNvSpPr>
            <a:spLocks noGrp="1"/>
          </p:cNvSpPr>
          <p:nvPr>
            <p:ph type="body" sz="quarter" idx="11"/>
          </p:nvPr>
        </p:nvSpPr>
        <p:spPr>
          <a:xfrm>
            <a:off x="5629469" y="495657"/>
            <a:ext cx="6138089" cy="61956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400">
                <a:solidFill>
                  <a:schemeClr val="accent5"/>
                </a:solidFill>
              </a:defRPr>
            </a:lvl3pPr>
            <a:lvl4pPr>
              <a:defRPr sz="2000">
                <a:solidFill>
                  <a:schemeClr val="accent5"/>
                </a:solidFill>
              </a:defRPr>
            </a:lvl4pPr>
            <a:lvl5pPr>
              <a:defRPr sz="2000">
                <a:solidFill>
                  <a:schemeClr val="accent5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5" y="128912"/>
            <a:ext cx="989925" cy="8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8010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5"/>
            <a:ext cx="12192000" cy="6849676"/>
          </a:xfrm>
          <a:prstGeom prst="rect">
            <a:avLst/>
          </a:prstGeom>
          <a:solidFill>
            <a:schemeClr val="bg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0"/>
            </a:avLst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 rot="20778963">
            <a:off x="-646973" y="1540499"/>
            <a:ext cx="13477001" cy="3777009"/>
          </a:xfrm>
          <a:prstGeom prst="parallelogram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9741261" y="861129"/>
            <a:ext cx="5659417" cy="5996871"/>
          </a:xfrm>
          <a:prstGeom prst="parallelogram">
            <a:avLst>
              <a:gd name="adj" fmla="val 43596"/>
            </a:avLst>
          </a:prstGeom>
          <a:solidFill>
            <a:schemeClr val="bg1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11945907">
            <a:off x="914586" y="-1318220"/>
            <a:ext cx="6195870" cy="9628940"/>
          </a:xfrm>
          <a:prstGeom prst="triangle">
            <a:avLst>
              <a:gd name="adj" fmla="val 96905"/>
            </a:avLst>
          </a:prstGeom>
          <a:solidFill>
            <a:schemeClr val="accent5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10"/>
          </p:nvPr>
        </p:nvSpPr>
        <p:spPr>
          <a:xfrm>
            <a:off x="3144852" y="1084925"/>
            <a:ext cx="7657032" cy="551242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標題 4"/>
          <p:cNvSpPr>
            <a:spLocks noGrp="1"/>
          </p:cNvSpPr>
          <p:nvPr>
            <p:ph type="title"/>
          </p:nvPr>
        </p:nvSpPr>
        <p:spPr>
          <a:xfrm>
            <a:off x="162360" y="68368"/>
            <a:ext cx="2879943" cy="2050989"/>
          </a:xfrm>
        </p:spPr>
        <p:txBody>
          <a:bodyPr anchor="t"/>
          <a:lstStyle>
            <a:lvl1pPr>
              <a:defRPr b="1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3435407" y="328990"/>
            <a:ext cx="7637092" cy="756317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zh-CN" altLang="en-US" dirty="0"/>
          </a:p>
        </p:txBody>
      </p:sp>
      <p:sp>
        <p:nvSpPr>
          <p:cNvPr id="14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圖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0" y="5708869"/>
            <a:ext cx="989925" cy="8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3564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34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8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B09EC-0F5A-4ED1-9D27-B6EB06E67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8" r:id="rId3"/>
    <p:sldLayoutId id="2147483663" r:id="rId4"/>
    <p:sldLayoutId id="2147483669" r:id="rId5"/>
    <p:sldLayoutId id="2147483665" r:id="rId6"/>
    <p:sldLayoutId id="2147483666" r:id="rId7"/>
  </p:sldLayoutIdLst>
  <p:transition spd="med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E505E-AC0D-454F-9E15-9726EAB9BC1D}" type="datetimeFigureOut">
              <a:rPr lang="zh-TW" altLang="en-US" smtClean="0"/>
              <a:t>2026/1/11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5ECDF-51C0-4BA7-9103-E73B752100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9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9" Type="http://schemas.openxmlformats.org/officeDocument/2006/relationships/image" Target="../media/image42.png"/><Relationship Id="rId21" Type="http://schemas.openxmlformats.org/officeDocument/2006/relationships/image" Target="../media/image24.jpe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29" Type="http://schemas.openxmlformats.org/officeDocument/2006/relationships/image" Target="../media/image32.jpe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jpe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yahoo.com/news/power-tools-market-europe-grow-072500813.html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www.marketdataforecast.com/market-reports/europe-power-tools-mar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arizton.com/market-reports/united-states-cordless-power-tools-market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www.fortunebusinessinsights.com/industry-reports/power-tools-market-101444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56930" y="2553782"/>
            <a:ext cx="1010093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4400" b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鑽床以外生意機會</a:t>
            </a:r>
            <a:endParaRPr lang="en-US" altLang="zh-TW" sz="4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579935" y="5784112"/>
            <a:ext cx="20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商品行銷</a:t>
            </a:r>
            <a:r>
              <a:rPr lang="en-US" altLang="zh-TW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/George</a:t>
            </a:r>
          </a:p>
          <a:p>
            <a:r>
              <a:rPr lang="en-US" altLang="zh-TW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2026/01/19 </a:t>
            </a:r>
          </a:p>
        </p:txBody>
      </p:sp>
    </p:spTree>
    <p:extLst>
      <p:ext uri="{BB962C8B-B14F-4D97-AF65-F5344CB8AC3E}">
        <p14:creationId xmlns:p14="http://schemas.microsoft.com/office/powerpoint/2010/main" val="414739671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5F3EB">
                    <a:lumMod val="50000"/>
                  </a:srgbClr>
                </a:solidFill>
                <a:effectLst/>
                <a:uLnTx/>
                <a:uFillTx/>
                <a:latin typeface="Microsoft YaHei Light"/>
                <a:ea typeface="Microsoft YaHe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5F3EB">
                  <a:lumMod val="50000"/>
                </a:srgbClr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3338623" y="318977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歐洲市場銷售平台</a:t>
            </a:r>
          </a:p>
        </p:txBody>
      </p:sp>
      <p:pic>
        <p:nvPicPr>
          <p:cNvPr id="2050" name="Picture 2" descr="Atika">
            <a:extLst>
              <a:ext uri="{FF2B5EF4-FFF2-40B4-BE49-F238E27FC236}">
                <a16:creationId xmlns:a16="http://schemas.microsoft.com/office/drawing/2014/main" id="{6FCB6EA1-7B85-4230-B2E9-02F7BE6F7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31112" r="12334" b="32444"/>
          <a:stretch/>
        </p:blipFill>
        <p:spPr bwMode="auto">
          <a:xfrm>
            <a:off x="9857951" y="3164473"/>
            <a:ext cx="1741201" cy="4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osch">
            <a:extLst>
              <a:ext uri="{FF2B5EF4-FFF2-40B4-BE49-F238E27FC236}">
                <a16:creationId xmlns:a16="http://schemas.microsoft.com/office/drawing/2014/main" id="{7EBFE692-F7B5-4C04-9253-786AE5747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31234" r="8179" b="32470"/>
          <a:stretch/>
        </p:blipFill>
        <p:spPr bwMode="auto">
          <a:xfrm>
            <a:off x="8654741" y="1569115"/>
            <a:ext cx="156932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inhell">
            <a:extLst>
              <a:ext uri="{FF2B5EF4-FFF2-40B4-BE49-F238E27FC236}">
                <a16:creationId xmlns:a16="http://schemas.microsoft.com/office/drawing/2014/main" id="{852BADE2-E47C-4FEE-A130-F1769275B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32593" r="4416" b="40593"/>
          <a:stretch/>
        </p:blipFill>
        <p:spPr bwMode="auto">
          <a:xfrm>
            <a:off x="7415718" y="3201356"/>
            <a:ext cx="2329278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estool">
            <a:extLst>
              <a:ext uri="{FF2B5EF4-FFF2-40B4-BE49-F238E27FC236}">
                <a16:creationId xmlns:a16="http://schemas.microsoft.com/office/drawing/2014/main" id="{684373D3-5015-4F05-A339-5E99090B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t="36741" r="4750" b="36444"/>
          <a:stretch/>
        </p:blipFill>
        <p:spPr bwMode="auto">
          <a:xfrm>
            <a:off x="5479124" y="1528797"/>
            <a:ext cx="2722880" cy="44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ikoki">
            <a:extLst>
              <a:ext uri="{FF2B5EF4-FFF2-40B4-BE49-F238E27FC236}">
                <a16:creationId xmlns:a16="http://schemas.microsoft.com/office/drawing/2014/main" id="{2E0EA569-9AD3-46F2-A082-2061D3C8F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36741" r="8834" b="37926"/>
          <a:stretch/>
        </p:blipFill>
        <p:spPr bwMode="auto">
          <a:xfrm>
            <a:off x="8623582" y="2440333"/>
            <a:ext cx="1950898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etabo">
            <a:extLst>
              <a:ext uri="{FF2B5EF4-FFF2-40B4-BE49-F238E27FC236}">
                <a16:creationId xmlns:a16="http://schemas.microsoft.com/office/drawing/2014/main" id="{DC3134B0-301C-408A-BF6B-A034B3E0F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33926" r="5750" b="32794"/>
          <a:stretch/>
        </p:blipFill>
        <p:spPr bwMode="auto">
          <a:xfrm>
            <a:off x="5807441" y="2333478"/>
            <a:ext cx="2481876" cy="51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-Bauhaus">
            <a:extLst>
              <a:ext uri="{FF2B5EF4-FFF2-40B4-BE49-F238E27FC236}">
                <a16:creationId xmlns:a16="http://schemas.microsoft.com/office/drawing/2014/main" id="{9115DD84-8DD2-4FB6-AB25-3F89FD166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28741" r="3917" b="37683"/>
          <a:stretch/>
        </p:blipFill>
        <p:spPr bwMode="auto">
          <a:xfrm>
            <a:off x="352507" y="1459049"/>
            <a:ext cx="3207922" cy="64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-Conrad">
            <a:extLst>
              <a:ext uri="{FF2B5EF4-FFF2-40B4-BE49-F238E27FC236}">
                <a16:creationId xmlns:a16="http://schemas.microsoft.com/office/drawing/2014/main" id="{FA236C80-EE80-47FA-AB31-FB67C37B3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27704" r="1268" b="27062"/>
          <a:stretch/>
        </p:blipFill>
        <p:spPr bwMode="auto">
          <a:xfrm>
            <a:off x="240994" y="4601843"/>
            <a:ext cx="2374037" cy="61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-Contorion">
            <a:extLst>
              <a:ext uri="{FF2B5EF4-FFF2-40B4-BE49-F238E27FC236}">
                <a16:creationId xmlns:a16="http://schemas.microsoft.com/office/drawing/2014/main" id="{D4B3F344-77A0-4370-B897-64FBC0D94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33037" r="9750" b="32794"/>
          <a:stretch/>
        </p:blipFill>
        <p:spPr bwMode="auto">
          <a:xfrm>
            <a:off x="970653" y="3713948"/>
            <a:ext cx="2465569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-GoTools">
            <a:extLst>
              <a:ext uri="{FF2B5EF4-FFF2-40B4-BE49-F238E27FC236}">
                <a16:creationId xmlns:a16="http://schemas.microsoft.com/office/drawing/2014/main" id="{E9F39860-EAD9-4BD4-B802-0EDABB14A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31490" r="6750" b="32153"/>
          <a:stretch/>
        </p:blipFill>
        <p:spPr bwMode="auto">
          <a:xfrm>
            <a:off x="3036593" y="3032882"/>
            <a:ext cx="2078120" cy="4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-Hellweg">
            <a:extLst>
              <a:ext uri="{FF2B5EF4-FFF2-40B4-BE49-F238E27FC236}">
                <a16:creationId xmlns:a16="http://schemas.microsoft.com/office/drawing/2014/main" id="{BD46D968-FC56-433F-BC05-7BD1546E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36741" r="8177" b="29185"/>
          <a:stretch/>
        </p:blipFill>
        <p:spPr bwMode="auto">
          <a:xfrm>
            <a:off x="2840067" y="4368455"/>
            <a:ext cx="2230604" cy="50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R-Hornbach">
            <a:extLst>
              <a:ext uri="{FF2B5EF4-FFF2-40B4-BE49-F238E27FC236}">
                <a16:creationId xmlns:a16="http://schemas.microsoft.com/office/drawing/2014/main" id="{5DE2F072-9925-4ECB-B5E6-3B43AFE54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31111" r="7976" b="30470"/>
          <a:stretch/>
        </p:blipFill>
        <p:spPr bwMode="auto">
          <a:xfrm>
            <a:off x="279607" y="2410321"/>
            <a:ext cx="2014605" cy="51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R-OBI">
            <a:extLst>
              <a:ext uri="{FF2B5EF4-FFF2-40B4-BE49-F238E27FC236}">
                <a16:creationId xmlns:a16="http://schemas.microsoft.com/office/drawing/2014/main" id="{3406F509-B87B-418F-8A4A-7DC73DB85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9386" r="7334" b="30287"/>
          <a:stretch/>
        </p:blipFill>
        <p:spPr bwMode="auto">
          <a:xfrm>
            <a:off x="2793080" y="2339079"/>
            <a:ext cx="1920240" cy="5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R-Toolineo">
            <a:extLst>
              <a:ext uri="{FF2B5EF4-FFF2-40B4-BE49-F238E27FC236}">
                <a16:creationId xmlns:a16="http://schemas.microsoft.com/office/drawing/2014/main" id="{EABF92CA-7817-4E5C-834B-066CDD38E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24740" r="4810" b="25041"/>
          <a:stretch/>
        </p:blipFill>
        <p:spPr bwMode="auto">
          <a:xfrm>
            <a:off x="2996184" y="5145268"/>
            <a:ext cx="1722875" cy="53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R-toom">
            <a:extLst>
              <a:ext uri="{FF2B5EF4-FFF2-40B4-BE49-F238E27FC236}">
                <a16:creationId xmlns:a16="http://schemas.microsoft.com/office/drawing/2014/main" id="{0F367670-2CEE-4002-8568-0E5993DA9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34074" r="4810" b="35119"/>
          <a:stretch/>
        </p:blipFill>
        <p:spPr bwMode="auto">
          <a:xfrm>
            <a:off x="257556" y="3064938"/>
            <a:ext cx="2364219" cy="44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Ryobi">
            <a:extLst>
              <a:ext uri="{FF2B5EF4-FFF2-40B4-BE49-F238E27FC236}">
                <a16:creationId xmlns:a16="http://schemas.microsoft.com/office/drawing/2014/main" id="{ADD0028D-7089-4678-A9C7-CBBD1DB70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25186" r="13333" b="25040"/>
          <a:stretch/>
        </p:blipFill>
        <p:spPr bwMode="auto">
          <a:xfrm>
            <a:off x="5785314" y="3998072"/>
            <a:ext cx="1775667" cy="6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Scheppach">
            <a:extLst>
              <a:ext uri="{FF2B5EF4-FFF2-40B4-BE49-F238E27FC236}">
                <a16:creationId xmlns:a16="http://schemas.microsoft.com/office/drawing/2014/main" id="{6FA576F6-141F-42C0-B55D-AE6A3BB4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23537" r="8834" b="23537"/>
          <a:stretch/>
        </p:blipFill>
        <p:spPr bwMode="auto">
          <a:xfrm>
            <a:off x="8078529" y="4127096"/>
            <a:ext cx="1419951" cy="5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Triton Tools">
            <a:extLst>
              <a:ext uri="{FF2B5EF4-FFF2-40B4-BE49-F238E27FC236}">
                <a16:creationId xmlns:a16="http://schemas.microsoft.com/office/drawing/2014/main" id="{38D61AC8-8768-4725-8CA2-939D8C8B6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4815" r="3750" b="26815"/>
          <a:stretch/>
        </p:blipFill>
        <p:spPr bwMode="auto">
          <a:xfrm>
            <a:off x="5474125" y="3000314"/>
            <a:ext cx="1422400" cy="51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VONROC">
            <a:extLst>
              <a:ext uri="{FF2B5EF4-FFF2-40B4-BE49-F238E27FC236}">
                <a16:creationId xmlns:a16="http://schemas.microsoft.com/office/drawing/2014/main" id="{AB71EE1B-3CF8-48CC-B625-E684421FB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" t="19111" r="3250" b="19407"/>
          <a:stretch/>
        </p:blipFill>
        <p:spPr bwMode="auto">
          <a:xfrm>
            <a:off x="9904143" y="4327759"/>
            <a:ext cx="1813619" cy="6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6DD8FC2-D7E7-4A9E-9960-94439F9CC0C4}"/>
              </a:ext>
            </a:extLst>
          </p:cNvPr>
          <p:cNvSpPr txBox="1"/>
          <p:nvPr/>
        </p:nvSpPr>
        <p:spPr>
          <a:xfrm>
            <a:off x="8473056" y="-17494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Eason  &amp; Mini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 flipH="1">
            <a:off x="5260004" y="1117455"/>
            <a:ext cx="36000" cy="51886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427356" y="925551"/>
            <a:ext cx="2754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零售店</a:t>
            </a:r>
            <a:endParaRPr lang="zh-TW" altLang="en-US" sz="2800" b="1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642410" y="1011044"/>
            <a:ext cx="2754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</a:p>
        </p:txBody>
      </p:sp>
    </p:spTree>
    <p:extLst>
      <p:ext uri="{BB962C8B-B14F-4D97-AF65-F5344CB8AC3E}">
        <p14:creationId xmlns:p14="http://schemas.microsoft.com/office/powerpoint/2010/main" val="12670204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2982152" y="144716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rgbClr val="3276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德國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市場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銷售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_Miter Saw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2768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52527"/>
              </p:ext>
            </p:extLst>
          </p:nvPr>
        </p:nvGraphicFramePr>
        <p:xfrm>
          <a:off x="177676" y="646357"/>
          <a:ext cx="11455521" cy="72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839">
                  <a:extLst>
                    <a:ext uri="{9D8B030D-6E8A-4147-A177-3AD203B41FA5}">
                      <a16:colId xmlns:a16="http://schemas.microsoft.com/office/drawing/2014/main" val="3445326914"/>
                    </a:ext>
                  </a:extLst>
                </a:gridCol>
                <a:gridCol w="1308719">
                  <a:extLst>
                    <a:ext uri="{9D8B030D-6E8A-4147-A177-3AD203B41FA5}">
                      <a16:colId xmlns:a16="http://schemas.microsoft.com/office/drawing/2014/main" val="3906821056"/>
                    </a:ext>
                  </a:extLst>
                </a:gridCol>
                <a:gridCol w="863099">
                  <a:extLst>
                    <a:ext uri="{9D8B030D-6E8A-4147-A177-3AD203B41FA5}">
                      <a16:colId xmlns:a16="http://schemas.microsoft.com/office/drawing/2014/main" val="215054270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1264522603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2182698323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3902519292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1323708565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29174347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1522980463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2011362720"/>
                    </a:ext>
                  </a:extLst>
                </a:gridCol>
              </a:tblGrid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產品圖片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74727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01052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型號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448728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416754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59289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53570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104761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908118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63146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2084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430192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505482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22003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33257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6867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5022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Leroy Merlin</a:t>
                      </a:r>
                      <a:endParaRPr lang="zh-TW" altLang="en-US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4246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69116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77929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7252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Globus </a:t>
                      </a:r>
                      <a:r>
                        <a:rPr lang="en-US" altLang="zh-TW" sz="1400" u="none" strike="noStrike" dirty="0" err="1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Baumarkt</a:t>
                      </a: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206273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130067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665089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088859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 err="1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Hagebau</a:t>
                      </a: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02110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340765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6577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069645"/>
                  </a:ext>
                </a:extLst>
              </a:tr>
            </a:tbl>
          </a:graphicData>
        </a:graphic>
      </p:graphicFrame>
      <p:pic>
        <p:nvPicPr>
          <p:cNvPr id="6" name="Picture 14" descr="R-Bauhaus">
            <a:extLst>
              <a:ext uri="{FF2B5EF4-FFF2-40B4-BE49-F238E27FC236}">
                <a16:creationId xmlns:a16="http://schemas.microsoft.com/office/drawing/2014/main" id="{9115DD84-8DD2-4FB6-AB25-3F89FD166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28741" r="3917" b="37683"/>
          <a:stretch/>
        </p:blipFill>
        <p:spPr bwMode="auto">
          <a:xfrm>
            <a:off x="245449" y="2099925"/>
            <a:ext cx="1145184" cy="23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R-Hornbach">
            <a:extLst>
              <a:ext uri="{FF2B5EF4-FFF2-40B4-BE49-F238E27FC236}">
                <a16:creationId xmlns:a16="http://schemas.microsoft.com/office/drawing/2014/main" id="{5DE2F072-9925-4ECB-B5E6-3B43AFE54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31111" r="7976" b="30470"/>
          <a:stretch/>
        </p:blipFill>
        <p:spPr bwMode="auto">
          <a:xfrm>
            <a:off x="271988" y="3113501"/>
            <a:ext cx="1164182" cy="29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R-OBI">
            <a:extLst>
              <a:ext uri="{FF2B5EF4-FFF2-40B4-BE49-F238E27FC236}">
                <a16:creationId xmlns:a16="http://schemas.microsoft.com/office/drawing/2014/main" id="{3406F509-B87B-418F-8A4A-7DC73DB85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9386" r="7334" b="30287"/>
          <a:stretch/>
        </p:blipFill>
        <p:spPr bwMode="auto">
          <a:xfrm>
            <a:off x="311767" y="1038468"/>
            <a:ext cx="102024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0" descr="R-toom">
            <a:extLst>
              <a:ext uri="{FF2B5EF4-FFF2-40B4-BE49-F238E27FC236}">
                <a16:creationId xmlns:a16="http://schemas.microsoft.com/office/drawing/2014/main" id="{0F367670-2CEE-4002-8568-0E5993DA9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34074" r="4810" b="35119"/>
          <a:stretch/>
        </p:blipFill>
        <p:spPr bwMode="auto">
          <a:xfrm>
            <a:off x="278813" y="4140160"/>
            <a:ext cx="1099606" cy="2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81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3030279" y="0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rgbClr val="3276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德國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市場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銷售</a:t>
            </a: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平台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_Table Saw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2768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30368"/>
              </p:ext>
            </p:extLst>
          </p:nvPr>
        </p:nvGraphicFramePr>
        <p:xfrm>
          <a:off x="177676" y="646357"/>
          <a:ext cx="11455521" cy="72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839">
                  <a:extLst>
                    <a:ext uri="{9D8B030D-6E8A-4147-A177-3AD203B41FA5}">
                      <a16:colId xmlns:a16="http://schemas.microsoft.com/office/drawing/2014/main" val="3445326914"/>
                    </a:ext>
                  </a:extLst>
                </a:gridCol>
                <a:gridCol w="1308719">
                  <a:extLst>
                    <a:ext uri="{9D8B030D-6E8A-4147-A177-3AD203B41FA5}">
                      <a16:colId xmlns:a16="http://schemas.microsoft.com/office/drawing/2014/main" val="3906821056"/>
                    </a:ext>
                  </a:extLst>
                </a:gridCol>
                <a:gridCol w="863099">
                  <a:extLst>
                    <a:ext uri="{9D8B030D-6E8A-4147-A177-3AD203B41FA5}">
                      <a16:colId xmlns:a16="http://schemas.microsoft.com/office/drawing/2014/main" val="215054270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1264522603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2182698323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3902519292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1323708565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29174347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1522980463"/>
                    </a:ext>
                  </a:extLst>
                </a:gridCol>
                <a:gridCol w="1145552">
                  <a:extLst>
                    <a:ext uri="{9D8B030D-6E8A-4147-A177-3AD203B41FA5}">
                      <a16:colId xmlns:a16="http://schemas.microsoft.com/office/drawing/2014/main" val="2011362720"/>
                    </a:ext>
                  </a:extLst>
                </a:gridCol>
              </a:tblGrid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產品圖片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74727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01052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型號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448728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416754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59289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53570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104761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908118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363146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2084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430192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505482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22003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33257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6867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5022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Leroy Merlin</a:t>
                      </a:r>
                      <a:endParaRPr lang="zh-TW" altLang="en-US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44246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569116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77929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587252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Globus </a:t>
                      </a:r>
                      <a:r>
                        <a:rPr lang="en-US" altLang="zh-TW" sz="1400" u="none" strike="noStrike" dirty="0" err="1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Baumarkt</a:t>
                      </a: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206273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130067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665089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088859"/>
                  </a:ext>
                </a:extLst>
              </a:tr>
              <a:tr h="16242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 err="1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Hagebau</a:t>
                      </a: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302110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340765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65774"/>
                  </a:ext>
                </a:extLst>
              </a:tr>
              <a:tr h="16242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1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069645"/>
                  </a:ext>
                </a:extLst>
              </a:tr>
            </a:tbl>
          </a:graphicData>
        </a:graphic>
      </p:graphicFrame>
      <p:pic>
        <p:nvPicPr>
          <p:cNvPr id="5" name="Picture 14" descr="R-Bauhaus">
            <a:extLst>
              <a:ext uri="{FF2B5EF4-FFF2-40B4-BE49-F238E27FC236}">
                <a16:creationId xmlns:a16="http://schemas.microsoft.com/office/drawing/2014/main" id="{9115DD84-8DD2-4FB6-AB25-3F89FD166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28741" r="3917" b="37683"/>
          <a:stretch/>
        </p:blipFill>
        <p:spPr bwMode="auto">
          <a:xfrm>
            <a:off x="245449" y="2099925"/>
            <a:ext cx="1145184" cy="23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R-Hornbach">
            <a:extLst>
              <a:ext uri="{FF2B5EF4-FFF2-40B4-BE49-F238E27FC236}">
                <a16:creationId xmlns:a16="http://schemas.microsoft.com/office/drawing/2014/main" id="{5DE2F072-9925-4ECB-B5E6-3B43AFE54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31111" r="7976" b="30470"/>
          <a:stretch/>
        </p:blipFill>
        <p:spPr bwMode="auto">
          <a:xfrm>
            <a:off x="271988" y="3113501"/>
            <a:ext cx="1164182" cy="29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R-OBI">
            <a:extLst>
              <a:ext uri="{FF2B5EF4-FFF2-40B4-BE49-F238E27FC236}">
                <a16:creationId xmlns:a16="http://schemas.microsoft.com/office/drawing/2014/main" id="{3406F509-B87B-418F-8A4A-7DC73DB85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9386" r="7334" b="30287"/>
          <a:stretch/>
        </p:blipFill>
        <p:spPr bwMode="auto">
          <a:xfrm>
            <a:off x="311767" y="1038468"/>
            <a:ext cx="1020242" cy="26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0" descr="R-toom">
            <a:extLst>
              <a:ext uri="{FF2B5EF4-FFF2-40B4-BE49-F238E27FC236}">
                <a16:creationId xmlns:a16="http://schemas.microsoft.com/office/drawing/2014/main" id="{0F367670-2CEE-4002-8568-0E5993DA9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34074" r="4810" b="35119"/>
          <a:stretch/>
        </p:blipFill>
        <p:spPr bwMode="auto">
          <a:xfrm>
            <a:off x="278813" y="4140160"/>
            <a:ext cx="1099606" cy="2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459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5F3EB">
                    <a:lumMod val="50000"/>
                  </a:srgbClr>
                </a:solidFill>
                <a:effectLst/>
                <a:uLnTx/>
                <a:uFillTx/>
                <a:latin typeface="Microsoft YaHei Light"/>
                <a:ea typeface="Microsoft YaHe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5F3EB">
                  <a:lumMod val="50000"/>
                </a:srgbClr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3338623" y="318977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歐洲市場銷售平台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C0D8E8-DC27-4C46-AF71-F15DE767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8" y="897935"/>
            <a:ext cx="9723963" cy="595173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423D93-A990-4088-9217-183BDA15F59F}"/>
              </a:ext>
            </a:extLst>
          </p:cNvPr>
          <p:cNvSpPr txBox="1"/>
          <p:nvPr/>
        </p:nvSpPr>
        <p:spPr>
          <a:xfrm>
            <a:off x="8473056" y="-17494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Eason  &amp; Mini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124825-2D69-44DB-BC2C-F66C7D1F8AD0}"/>
              </a:ext>
            </a:extLst>
          </p:cNvPr>
          <p:cNvSpPr/>
          <p:nvPr/>
        </p:nvSpPr>
        <p:spPr>
          <a:xfrm>
            <a:off x="5797118" y="796200"/>
            <a:ext cx="949911" cy="4440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價格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264F4F-EC77-49D3-8735-7B258EA448FE}"/>
              </a:ext>
            </a:extLst>
          </p:cNvPr>
          <p:cNvSpPr/>
          <p:nvPr/>
        </p:nvSpPr>
        <p:spPr>
          <a:xfrm>
            <a:off x="219786" y="2414117"/>
            <a:ext cx="949911" cy="4440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平台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1E2C4C-B504-40D0-8F33-10A5196DD35B}"/>
              </a:ext>
            </a:extLst>
          </p:cNvPr>
          <p:cNvSpPr txBox="1"/>
          <p:nvPr/>
        </p:nvSpPr>
        <p:spPr>
          <a:xfrm>
            <a:off x="6747029" y="833545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/>
              <a:t>每</a:t>
            </a:r>
            <a:r>
              <a:rPr lang="en-US" altLang="zh-TW" sz="2000" b="1" dirty="0"/>
              <a:t>$50</a:t>
            </a:r>
            <a:r>
              <a:rPr lang="zh-TW" altLang="en-US" sz="2000" b="1" dirty="0"/>
              <a:t>為一個區間分類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1E567-3C66-4DFA-9EAA-F6DA97AAE1F8}"/>
              </a:ext>
            </a:extLst>
          </p:cNvPr>
          <p:cNvSpPr txBox="1"/>
          <p:nvPr/>
        </p:nvSpPr>
        <p:spPr>
          <a:xfrm>
            <a:off x="0" y="2858140"/>
            <a:ext cx="1558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含品牌自有銷售平台</a:t>
            </a:r>
            <a:endParaRPr lang="en-US" altLang="zh-TW" sz="2000" b="1" dirty="0"/>
          </a:p>
          <a:p>
            <a:r>
              <a:rPr lang="zh-TW" altLang="en-US" sz="2000" b="1" dirty="0"/>
              <a:t>共</a:t>
            </a:r>
            <a:r>
              <a:rPr lang="en-US" altLang="zh-TW" sz="2000" b="1" dirty="0"/>
              <a:t>18</a:t>
            </a:r>
            <a:r>
              <a:rPr lang="zh-TW" altLang="en-US" sz="2000" b="1" dirty="0"/>
              <a:t>個</a:t>
            </a:r>
          </a:p>
        </p:txBody>
      </p:sp>
      <p:sp>
        <p:nvSpPr>
          <p:cNvPr id="10" name="矩形 9"/>
          <p:cNvSpPr/>
          <p:nvPr/>
        </p:nvSpPr>
        <p:spPr>
          <a:xfrm>
            <a:off x="7860119" y="842039"/>
            <a:ext cx="3732028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暫不用</a:t>
            </a:r>
          </a:p>
        </p:txBody>
      </p:sp>
    </p:spTree>
    <p:extLst>
      <p:ext uri="{BB962C8B-B14F-4D97-AF65-F5344CB8AC3E}">
        <p14:creationId xmlns:p14="http://schemas.microsoft.com/office/powerpoint/2010/main" val="766686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5F3EB">
                    <a:lumMod val="50000"/>
                  </a:srgbClr>
                </a:solidFill>
                <a:effectLst/>
                <a:uLnTx/>
                <a:uFillTx/>
                <a:latin typeface="Microsoft YaHei Light"/>
                <a:ea typeface="Microsoft YaHe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5F3EB">
                  <a:lumMod val="50000"/>
                </a:srgbClr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F7246F-92C2-4E52-8DBA-7BB7B129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8" y="1314561"/>
            <a:ext cx="10693384" cy="500642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3338623" y="318977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Miter saw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歐洲市場價格區間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30DD27-9A1A-4DCB-9244-EB979E736526}"/>
              </a:ext>
            </a:extLst>
          </p:cNvPr>
          <p:cNvSpPr/>
          <p:nvPr/>
        </p:nvSpPr>
        <p:spPr>
          <a:xfrm>
            <a:off x="2693617" y="1286198"/>
            <a:ext cx="6715742" cy="503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5F3EB"/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2F44A1-93A9-458E-A04C-FB236747EA1E}"/>
              </a:ext>
            </a:extLst>
          </p:cNvPr>
          <p:cNvSpPr/>
          <p:nvPr/>
        </p:nvSpPr>
        <p:spPr>
          <a:xfrm>
            <a:off x="8752841" y="3683000"/>
            <a:ext cx="2278380" cy="5410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100~800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佔比最高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0B4FF7-B06D-47BF-B119-9D9FC6515847}"/>
              </a:ext>
            </a:extLst>
          </p:cNvPr>
          <p:cNvSpPr txBox="1"/>
          <p:nvPr/>
        </p:nvSpPr>
        <p:spPr>
          <a:xfrm>
            <a:off x="8473056" y="-17494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Eason  &amp; Mini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57719" y="664239"/>
            <a:ext cx="3732028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價格及產品數字放大</a:t>
            </a:r>
          </a:p>
        </p:txBody>
      </p:sp>
    </p:spTree>
    <p:extLst>
      <p:ext uri="{BB962C8B-B14F-4D97-AF65-F5344CB8AC3E}">
        <p14:creationId xmlns:p14="http://schemas.microsoft.com/office/powerpoint/2010/main" val="158396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5F3EB">
                    <a:lumMod val="50000"/>
                  </a:srgbClr>
                </a:solidFill>
                <a:effectLst/>
                <a:uLnTx/>
                <a:uFillTx/>
                <a:latin typeface="Microsoft YaHei Light"/>
                <a:ea typeface="Microsoft YaHe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5F3EB">
                  <a:lumMod val="50000"/>
                </a:srgbClr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2921307" y="318977"/>
            <a:ext cx="6349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Miter saw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歐洲市場填補空缺市場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EFC71EF2-D678-4D00-BECD-84514E849C70}"/>
              </a:ext>
            </a:extLst>
          </p:cNvPr>
          <p:cNvGrpSpPr/>
          <p:nvPr/>
        </p:nvGrpSpPr>
        <p:grpSpPr>
          <a:xfrm>
            <a:off x="1304477" y="796993"/>
            <a:ext cx="9844255" cy="6061007"/>
            <a:chOff x="1304477" y="796993"/>
            <a:chExt cx="9844255" cy="606100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2C0E360-2E90-4F70-A211-3A5FB9F74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980"/>
            <a:stretch/>
          </p:blipFill>
          <p:spPr>
            <a:xfrm>
              <a:off x="1304477" y="796993"/>
              <a:ext cx="9583046" cy="6061007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6A06BE5-FE7E-4CA3-88A0-4EFFE99D59E6}"/>
                </a:ext>
              </a:extLst>
            </p:cNvPr>
            <p:cNvSpPr/>
            <p:nvPr/>
          </p:nvSpPr>
          <p:spPr>
            <a:xfrm>
              <a:off x="2122619" y="114427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27C19CA2-B814-492B-8DB2-8CEA20D72E96}"/>
                </a:ext>
              </a:extLst>
            </p:cNvPr>
            <p:cNvSpPr/>
            <p:nvPr/>
          </p:nvSpPr>
          <p:spPr>
            <a:xfrm>
              <a:off x="3364679" y="111760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2A8F2C19-2285-4ED1-9050-A24DC5A0EAC7}"/>
                </a:ext>
              </a:extLst>
            </p:cNvPr>
            <p:cNvSpPr/>
            <p:nvPr/>
          </p:nvSpPr>
          <p:spPr>
            <a:xfrm>
              <a:off x="5524220" y="112522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142937A-3C6C-466A-B33A-D16487703989}"/>
                </a:ext>
              </a:extLst>
            </p:cNvPr>
            <p:cNvSpPr/>
            <p:nvPr/>
          </p:nvSpPr>
          <p:spPr>
            <a:xfrm>
              <a:off x="6792221" y="112522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1792366-E33D-4EDF-9BC8-C6D47810FA5D}"/>
                </a:ext>
              </a:extLst>
            </p:cNvPr>
            <p:cNvSpPr/>
            <p:nvPr/>
          </p:nvSpPr>
          <p:spPr>
            <a:xfrm>
              <a:off x="7843781" y="111760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3601CC01-DED3-4C69-BA4C-33A513A29BB3}"/>
                </a:ext>
              </a:extLst>
            </p:cNvPr>
            <p:cNvSpPr/>
            <p:nvPr/>
          </p:nvSpPr>
          <p:spPr>
            <a:xfrm>
              <a:off x="8751961" y="111760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600~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0CA05B9D-464C-4B66-9A39-8B3A73ECB829}"/>
                </a:ext>
              </a:extLst>
            </p:cNvPr>
            <p:cNvSpPr/>
            <p:nvPr/>
          </p:nvSpPr>
          <p:spPr>
            <a:xfrm>
              <a:off x="9660141" y="111760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700~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EAF18F25-EF9D-4B68-9001-FC1EF33FE145}"/>
                </a:ext>
              </a:extLst>
            </p:cNvPr>
            <p:cNvSpPr/>
            <p:nvPr/>
          </p:nvSpPr>
          <p:spPr>
            <a:xfrm>
              <a:off x="10429091" y="1117608"/>
              <a:ext cx="719641" cy="2006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800~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0644B7-9C52-403B-AA2F-14C8B9227504}"/>
              </a:ext>
            </a:extLst>
          </p:cNvPr>
          <p:cNvSpPr txBox="1"/>
          <p:nvPr/>
        </p:nvSpPr>
        <p:spPr>
          <a:xfrm>
            <a:off x="8473056" y="-17494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Eason  &amp; Mini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48319" y="1515139"/>
            <a:ext cx="2147481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品牌字放大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0480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5F3EB">
                    <a:lumMod val="50000"/>
                  </a:srgbClr>
                </a:solidFill>
                <a:effectLst/>
                <a:uLnTx/>
                <a:uFillTx/>
                <a:latin typeface="Microsoft YaHei Light"/>
                <a:ea typeface="Microsoft YaHe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5F3EB">
                  <a:lumMod val="50000"/>
                </a:srgbClr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F7246F-92C2-4E52-8DBA-7BB7B1299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" y="1627062"/>
            <a:ext cx="12030245" cy="46939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3338623" y="318977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 saw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歐洲市場價格區間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30DD27-9A1A-4DCB-9244-EB979E736526}"/>
              </a:ext>
            </a:extLst>
          </p:cNvPr>
          <p:cNvSpPr/>
          <p:nvPr/>
        </p:nvSpPr>
        <p:spPr>
          <a:xfrm>
            <a:off x="1352497" y="1504239"/>
            <a:ext cx="7564114" cy="5034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E5F3EB"/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2F44A1-93A9-458E-A04C-FB236747EA1E}"/>
              </a:ext>
            </a:extLst>
          </p:cNvPr>
          <p:cNvSpPr/>
          <p:nvPr/>
        </p:nvSpPr>
        <p:spPr>
          <a:xfrm>
            <a:off x="8087762" y="2626360"/>
            <a:ext cx="2278380" cy="54102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100~800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佔比最高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A322A-5C13-4BEB-95AB-8CF655DE9743}"/>
              </a:ext>
            </a:extLst>
          </p:cNvPr>
          <p:cNvSpPr txBox="1"/>
          <p:nvPr/>
        </p:nvSpPr>
        <p:spPr>
          <a:xfrm>
            <a:off x="8473056" y="-17494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Eason  &amp; Mini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7719" y="664239"/>
            <a:ext cx="3732028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價格及產品數字放大</a:t>
            </a:r>
          </a:p>
        </p:txBody>
      </p:sp>
    </p:spTree>
    <p:extLst>
      <p:ext uri="{BB962C8B-B14F-4D97-AF65-F5344CB8AC3E}">
        <p14:creationId xmlns:p14="http://schemas.microsoft.com/office/powerpoint/2010/main" val="20224589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E5D84764-1D09-4A44-B70A-27B3B4542FAA}"/>
              </a:ext>
            </a:extLst>
          </p:cNvPr>
          <p:cNvSpPr txBox="1"/>
          <p:nvPr/>
        </p:nvSpPr>
        <p:spPr>
          <a:xfrm>
            <a:off x="2877969" y="318977"/>
            <a:ext cx="6436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Table saw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768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歐洲市場填補空缺市場</a:t>
            </a: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461D5EDA-9AEF-485A-B3C1-C50F92017432}"/>
              </a:ext>
            </a:extLst>
          </p:cNvPr>
          <p:cNvGrpSpPr/>
          <p:nvPr/>
        </p:nvGrpSpPr>
        <p:grpSpPr>
          <a:xfrm>
            <a:off x="1075696" y="1015434"/>
            <a:ext cx="10597649" cy="5575865"/>
            <a:chOff x="1075696" y="1015435"/>
            <a:chExt cx="10597649" cy="517490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C1C4D0D-130D-4CEC-A783-935F06D09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1"/>
            <a:stretch/>
          </p:blipFill>
          <p:spPr bwMode="auto">
            <a:xfrm>
              <a:off x="1075696" y="1015435"/>
              <a:ext cx="10597649" cy="517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2FD72FE9-E88A-4CE7-86E5-DC4424932B5E}"/>
                </a:ext>
              </a:extLst>
            </p:cNvPr>
            <p:cNvSpPr/>
            <p:nvPr/>
          </p:nvSpPr>
          <p:spPr>
            <a:xfrm>
              <a:off x="2093455" y="1304970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54BF3295-37E5-4ABF-8563-7AA250C72C63}"/>
                </a:ext>
              </a:extLst>
            </p:cNvPr>
            <p:cNvSpPr/>
            <p:nvPr/>
          </p:nvSpPr>
          <p:spPr>
            <a:xfrm>
              <a:off x="3487915" y="1304970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D5605066-1223-41E6-A299-4A3E598BF86C}"/>
                </a:ext>
              </a:extLst>
            </p:cNvPr>
            <p:cNvSpPr/>
            <p:nvPr/>
          </p:nvSpPr>
          <p:spPr>
            <a:xfrm>
              <a:off x="4923652" y="1339376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CA4DEFAC-8F88-4F69-A970-1FA3876475C2}"/>
                </a:ext>
              </a:extLst>
            </p:cNvPr>
            <p:cNvSpPr/>
            <p:nvPr/>
          </p:nvSpPr>
          <p:spPr>
            <a:xfrm>
              <a:off x="6197072" y="1304970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400~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6B9D93C-915E-4CCC-AF49-0902D22C3169}"/>
                </a:ext>
              </a:extLst>
            </p:cNvPr>
            <p:cNvSpPr/>
            <p:nvPr/>
          </p:nvSpPr>
          <p:spPr>
            <a:xfrm>
              <a:off x="7632809" y="1339376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500~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C7590863-D7DD-413B-9606-699E2CCC7DFC}"/>
                </a:ext>
              </a:extLst>
            </p:cNvPr>
            <p:cNvSpPr/>
            <p:nvPr/>
          </p:nvSpPr>
          <p:spPr>
            <a:xfrm>
              <a:off x="8771608" y="1304970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600~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9AFDBBE6-9366-4BB7-B55E-A1310ED15E0B}"/>
                </a:ext>
              </a:extLst>
            </p:cNvPr>
            <p:cNvSpPr/>
            <p:nvPr/>
          </p:nvSpPr>
          <p:spPr>
            <a:xfrm>
              <a:off x="9858343" y="1339376"/>
              <a:ext cx="967245" cy="34798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€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5F3EB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700~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5F3EB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58" name="投影片編號版面配置區 1">
            <a:extLst>
              <a:ext uri="{FF2B5EF4-FFF2-40B4-BE49-F238E27FC236}">
                <a16:creationId xmlns:a16="http://schemas.microsoft.com/office/drawing/2014/main" id="{DE964739-DE75-4AFE-844F-4488F9EED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94991" y="6484546"/>
            <a:ext cx="84248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5F3EB">
                    <a:lumMod val="50000"/>
                  </a:srgbClr>
                </a:solidFill>
                <a:effectLst/>
                <a:uLnTx/>
                <a:uFillTx/>
                <a:latin typeface="Microsoft YaHei Light"/>
                <a:ea typeface="Microsoft YaHei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5F3EB">
                  <a:lumMod val="50000"/>
                </a:srgbClr>
              </a:solidFill>
              <a:effectLst/>
              <a:uLnTx/>
              <a:uFillTx/>
              <a:latin typeface="Microsoft YaHei Light"/>
              <a:ea typeface="Microsoft YaHei Light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0ECADA-28F8-471D-B8C7-EB3F802ECA7C}"/>
              </a:ext>
            </a:extLst>
          </p:cNvPr>
          <p:cNvSpPr txBox="1"/>
          <p:nvPr/>
        </p:nvSpPr>
        <p:spPr>
          <a:xfrm>
            <a:off x="8473056" y="-17494"/>
            <a:ext cx="272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Eason  &amp; Mini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0019" y="1781839"/>
            <a:ext cx="2147481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品牌字放大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158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35777" y="0"/>
            <a:ext cx="5538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目標客戶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681188" y="144425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George &amp; Bill  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86689"/>
              </p:ext>
            </p:extLst>
          </p:nvPr>
        </p:nvGraphicFramePr>
        <p:xfrm>
          <a:off x="1163316" y="960224"/>
          <a:ext cx="10380984" cy="5728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8384">
                  <a:extLst>
                    <a:ext uri="{9D8B030D-6E8A-4147-A177-3AD203B41FA5}">
                      <a16:colId xmlns:a16="http://schemas.microsoft.com/office/drawing/2014/main" val="1371917422"/>
                    </a:ext>
                  </a:extLst>
                </a:gridCol>
                <a:gridCol w="6832600">
                  <a:extLst>
                    <a:ext uri="{9D8B030D-6E8A-4147-A177-3AD203B41FA5}">
                      <a16:colId xmlns:a16="http://schemas.microsoft.com/office/drawing/2014/main" val="3878112851"/>
                    </a:ext>
                  </a:extLst>
                </a:gridCol>
              </a:tblGrid>
              <a:tr h="41137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</a:t>
                      </a:r>
                      <a:endParaRPr lang="zh-TW" altLang="en-US" sz="18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潛在客戶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20678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SM1817LW_7-1/2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in Slide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24313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SM2518LW_10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in DB Slide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684345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SM3018LW_12in DB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880767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SM1850KC_7-1/2in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436853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SM2158H_8-1/2 in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277924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SM2510FM_10 in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Slide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20077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SM2510R_10 in DB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17720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SM3057R_12 in DB Slide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516834"/>
                  </a:ext>
                </a:extLst>
              </a:tr>
              <a:tr h="590757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M2510R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_10 in compound</a:t>
                      </a:r>
                      <a:r>
                        <a:rPr lang="zh-TW" altLang="en-US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(LW</a:t>
                      </a:r>
                      <a:r>
                        <a:rPr lang="zh-TW" altLang="en-US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轉賣變外型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98469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230719" y="156239"/>
            <a:ext cx="2147481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填入潛在客戶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878097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35777" y="0"/>
            <a:ext cx="5538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目標客戶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16088" y="93625"/>
            <a:ext cx="264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George &amp; Bill  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67314"/>
              </p:ext>
            </p:extLst>
          </p:nvPr>
        </p:nvGraphicFramePr>
        <p:xfrm>
          <a:off x="223516" y="1112631"/>
          <a:ext cx="11536684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04">
                  <a:extLst>
                    <a:ext uri="{9D8B030D-6E8A-4147-A177-3AD203B41FA5}">
                      <a16:colId xmlns:a16="http://schemas.microsoft.com/office/drawing/2014/main" val="676995190"/>
                    </a:ext>
                  </a:extLst>
                </a:gridCol>
                <a:gridCol w="3716080">
                  <a:extLst>
                    <a:ext uri="{9D8B030D-6E8A-4147-A177-3AD203B41FA5}">
                      <a16:colId xmlns:a16="http://schemas.microsoft.com/office/drawing/2014/main" val="1371917422"/>
                    </a:ext>
                  </a:extLst>
                </a:gridCol>
                <a:gridCol w="6375400">
                  <a:extLst>
                    <a:ext uri="{9D8B030D-6E8A-4147-A177-3AD203B41FA5}">
                      <a16:colId xmlns:a16="http://schemas.microsoft.com/office/drawing/2014/main" val="387811285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8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</a:t>
                      </a:r>
                      <a:endParaRPr lang="zh-TW" altLang="en-US" sz="18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潛在客戶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20678"/>
                  </a:ext>
                </a:extLst>
              </a:tr>
              <a:tr h="540000">
                <a:tc rowSpan="3"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Table Saw</a:t>
                      </a:r>
                      <a:endParaRPr lang="zh-TW" altLang="en-US" sz="18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JT2511LW_10in Table Saw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w/Scissor stand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92534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JT2512LW_10 in Job</a:t>
                      </a:r>
                      <a:r>
                        <a:rPr lang="zh-TW" altLang="en-US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Site Table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Saw (Rolling)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58727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BT2501DW &amp; BT2500KN/BT2511KN</a:t>
                      </a:r>
                      <a:endParaRPr lang="zh-TW" altLang="en-US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089947"/>
                  </a:ext>
                </a:extLst>
              </a:tr>
              <a:tr h="540000">
                <a:tc rowSpan="6"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</a:t>
                      </a:r>
                      <a:endParaRPr lang="zh-TW" altLang="en-US" sz="18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CS3555R_14 in Chop Saw</a:t>
                      </a:r>
                      <a:r>
                        <a:rPr lang="zh-TW" altLang="en-US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35578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 sz="18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ST0606LW_Miter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Saw Stand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90223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VS4502DWB_18 in VS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Scroll Saw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9397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D4801DW_4X8 in Sander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17305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DP2502DW_10in Drill Press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6709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BS2301DW_9 in Band Saw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783398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230719" y="156239"/>
            <a:ext cx="2147481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填入潛在客戶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55758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邊形 2"/>
          <p:cNvSpPr/>
          <p:nvPr/>
        </p:nvSpPr>
        <p:spPr>
          <a:xfrm rot="5400000">
            <a:off x="2516788" y="941867"/>
            <a:ext cx="1440000" cy="1440000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轉移 </a:t>
            </a:r>
            <a:r>
              <a:rPr lang="en-US" altLang="zh-TW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</a:p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  <a:r>
              <a:rPr lang="zh-TW" altLang="en-US" sz="20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</a:t>
            </a:r>
            <a:endParaRPr lang="zh-TW" altLang="en-US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＞形箭號 3"/>
          <p:cNvSpPr/>
          <p:nvPr/>
        </p:nvSpPr>
        <p:spPr>
          <a:xfrm rot="5400000">
            <a:off x="2322830" y="1948035"/>
            <a:ext cx="1836188" cy="14400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altLang="zh-TW" sz="2000" b="1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產業發展</a:t>
            </a:r>
            <a:endParaRPr lang="en-US" altLang="zh-TW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趨勢</a:t>
            </a:r>
            <a:endParaRPr lang="zh-TW" altLang="en-US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＞形箭號 4"/>
          <p:cNvSpPr/>
          <p:nvPr/>
        </p:nvSpPr>
        <p:spPr>
          <a:xfrm rot="5400000">
            <a:off x="2349765" y="3101294"/>
            <a:ext cx="1764000" cy="14400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altLang="zh-TW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</a:t>
            </a:r>
            <a:endParaRPr lang="en-US" altLang="zh-TW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</a:p>
        </p:txBody>
      </p:sp>
      <p:sp>
        <p:nvSpPr>
          <p:cNvPr id="6" name="＞形箭號 5"/>
          <p:cNvSpPr/>
          <p:nvPr/>
        </p:nvSpPr>
        <p:spPr>
          <a:xfrm rot="5400000">
            <a:off x="2342677" y="4199411"/>
            <a:ext cx="1764000" cy="14400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目標</a:t>
            </a:r>
            <a:endParaRPr lang="en-US" altLang="zh-TW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913423" y="139700"/>
            <a:ext cx="190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報告內容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181547" y="2877871"/>
            <a:ext cx="6480000" cy="132343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主要通路發展現況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主要品牌商發展現況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主要通路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品牌及產品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(Landscape)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歐洲主要通路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品牌及產品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187160" y="963721"/>
            <a:ext cx="6480000" cy="79200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桐鄉轉移產品清單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(Renew)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167372" y="4425798"/>
            <a:ext cx="6480000" cy="70788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＞形箭號 13"/>
          <p:cNvSpPr/>
          <p:nvPr/>
        </p:nvSpPr>
        <p:spPr>
          <a:xfrm rot="5400000">
            <a:off x="2446821" y="5254183"/>
            <a:ext cx="1548000" cy="140400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TW" altLang="en-US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en-US" altLang="zh-TW" sz="20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</a:t>
            </a:r>
            <a:endParaRPr lang="zh-TW" altLang="en-US" sz="20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147583" y="5294716"/>
            <a:ext cx="6480000" cy="70788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投入費用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回收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營收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毛利金額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回收年限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171802" y="1951663"/>
            <a:ext cx="6480000" cy="70788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需求成長趨勢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歐洲需求成長趨勢</a:t>
            </a:r>
          </a:p>
        </p:txBody>
      </p:sp>
    </p:spTree>
    <p:extLst>
      <p:ext uri="{BB962C8B-B14F-4D97-AF65-F5344CB8AC3E}">
        <p14:creationId xmlns:p14="http://schemas.microsoft.com/office/powerpoint/2010/main" val="223248356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718390" y="37326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32768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ROI</a:t>
            </a:r>
            <a:endParaRPr lang="zh-TW" altLang="en-US" sz="3200" b="1" dirty="0">
              <a:solidFill>
                <a:srgbClr val="32768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1990" y="1397538"/>
            <a:ext cx="7538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</a:t>
            </a:r>
            <a:r>
              <a:rPr lang="en-US" altLang="zh-TW" sz="32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II</a:t>
            </a:r>
            <a:endParaRPr lang="zh-TW" altLang="en-US" sz="3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 Be Reported after further work with Sales team</a:t>
            </a:r>
            <a:endParaRPr lang="zh-TW" altLang="en-US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88956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54610" y="2927224"/>
            <a:ext cx="82614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參考附件</a:t>
            </a:r>
          </a:p>
        </p:txBody>
      </p:sp>
    </p:spTree>
    <p:extLst>
      <p:ext uri="{BB962C8B-B14F-4D97-AF65-F5344CB8AC3E}">
        <p14:creationId xmlns:p14="http://schemas.microsoft.com/office/powerpoint/2010/main" val="20622197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970966" y="829931"/>
          <a:ext cx="4061393" cy="59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734">
                  <a:extLst>
                    <a:ext uri="{9D8B030D-6E8A-4147-A177-3AD203B41FA5}">
                      <a16:colId xmlns:a16="http://schemas.microsoft.com/office/drawing/2014/main" val="457750867"/>
                    </a:ext>
                  </a:extLst>
                </a:gridCol>
                <a:gridCol w="1012659">
                  <a:extLst>
                    <a:ext uri="{9D8B030D-6E8A-4147-A177-3AD203B41FA5}">
                      <a16:colId xmlns:a16="http://schemas.microsoft.com/office/drawing/2014/main" val="183939983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6366781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HF</a:t>
                      </a:r>
                      <a:endParaRPr lang="zh-TW" altLang="en-US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HC1851HF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79272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Warn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DW750WN  </a:t>
                      </a:r>
                    </a:p>
                    <a:p>
                      <a:r>
                        <a:rPr lang="en-US" altLang="zh-TW" sz="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PH190WN</a:t>
                      </a:r>
                    </a:p>
                    <a:p>
                      <a:r>
                        <a:rPr lang="en-US" altLang="zh-TW" sz="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PH300WN  PH350DW</a:t>
                      </a:r>
                    </a:p>
                    <a:p>
                      <a:r>
                        <a:rPr lang="en-US" altLang="zh-TW" sz="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SH190WN   SH300HN</a:t>
                      </a:r>
                      <a:endParaRPr lang="zh-TW" altLang="en-US" sz="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87048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Hitachi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CM2501H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SM2158H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14104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BT2501DW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SM2502FM</a:t>
                      </a:r>
                      <a:endParaRPr lang="zh-TW" alt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97309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寶晶</a:t>
                      </a:r>
                      <a:endParaRPr lang="en-US" altLang="zh-TW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SM3057R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CS3555R</a:t>
                      </a:r>
                    </a:p>
                    <a:p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SM2510R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3884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Kyocera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(Ryobi)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SM1850KC</a:t>
                      </a:r>
                      <a:r>
                        <a:rPr lang="en-US" altLang="zh-TW" sz="12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CS355KC</a:t>
                      </a:r>
                      <a:endParaRPr lang="zh-TW" altLang="en-US" sz="1200" b="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405660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r>
                        <a:rPr lang="en-US" altLang="zh-TW" sz="16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Proxxon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SS16PX</a:t>
                      </a:r>
                      <a:endParaRPr lang="zh-TW" altLang="en-US" sz="12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60357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Bosch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RA0001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2258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DIADO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4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6085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Milwaukee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4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70698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8144540" y="818706"/>
          <a:ext cx="3816000" cy="5902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60">
                  <a:extLst>
                    <a:ext uri="{9D8B030D-6E8A-4147-A177-3AD203B41FA5}">
                      <a16:colId xmlns:a16="http://schemas.microsoft.com/office/drawing/2014/main" val="457750867"/>
                    </a:ext>
                  </a:extLst>
                </a:gridCol>
                <a:gridCol w="978440">
                  <a:extLst>
                    <a:ext uri="{9D8B030D-6E8A-4147-A177-3AD203B41FA5}">
                      <a16:colId xmlns:a16="http://schemas.microsoft.com/office/drawing/2014/main" val="183939983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248963949"/>
                    </a:ext>
                  </a:extLst>
                </a:gridCol>
              </a:tblGrid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KNOVA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M2510KN</a:t>
                      </a:r>
                    </a:p>
                    <a:p>
                      <a:r>
                        <a:rPr lang="en-US" altLang="zh-TW" sz="10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SM3057KN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BT2500KN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BT2511KN</a:t>
                      </a:r>
                      <a:endParaRPr lang="zh-TW" altLang="en-US" sz="1100" b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792723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GRIZZLY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VS4500GZ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87048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發然</a:t>
                      </a:r>
                      <a:endParaRPr lang="en-US" altLang="zh-TW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VS4500R</a:t>
                      </a:r>
                    </a:p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SM3057R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14104"/>
                  </a:ext>
                </a:extLst>
              </a:tr>
              <a:tr h="670376">
                <a:tc>
                  <a:txBody>
                    <a:bodyPr/>
                    <a:lstStyle/>
                    <a:p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Hilti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PHT0607HT</a:t>
                      </a:r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973093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力朝</a:t>
                      </a:r>
                      <a:endParaRPr lang="zh-TW" altLang="en-US" sz="16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38843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驥發</a:t>
                      </a:r>
                      <a:endParaRPr lang="en-US" altLang="zh-TW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496660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HTN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60357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Stumer</a:t>
                      </a:r>
                      <a:endParaRPr lang="en-US" altLang="zh-TW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SM3058AS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71182"/>
                  </a:ext>
                </a:extLst>
              </a:tr>
              <a:tr h="555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TOYO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698443"/>
                  </a:ext>
                </a:extLst>
              </a:tr>
              <a:tr h="59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KEYANG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N/A</a:t>
                      </a:r>
                      <a:endParaRPr lang="zh-TW" altLang="en-US" sz="12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72544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85060" y="818903"/>
          <a:ext cx="3780000" cy="592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440">
                  <a:extLst>
                    <a:ext uri="{9D8B030D-6E8A-4147-A177-3AD203B41FA5}">
                      <a16:colId xmlns:a16="http://schemas.microsoft.com/office/drawing/2014/main" val="457750867"/>
                    </a:ext>
                  </a:extLst>
                </a:gridCol>
                <a:gridCol w="985560">
                  <a:extLst>
                    <a:ext uri="{9D8B030D-6E8A-4147-A177-3AD203B41FA5}">
                      <a16:colId xmlns:a16="http://schemas.microsoft.com/office/drawing/2014/main" val="183939983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63667818"/>
                    </a:ext>
                  </a:extLst>
                </a:gridCol>
              </a:tblGrid>
              <a:tr h="31681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LOWES</a:t>
                      </a:r>
                      <a:endParaRPr lang="zh-TW" altLang="en-US" sz="1600" dirty="0"/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SM1817LW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SM2518LW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SM3018LW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ST0606LW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JT2511LW</a:t>
                      </a:r>
                    </a:p>
                    <a:p>
                      <a:r>
                        <a:rPr lang="en-US" altLang="zh-TW" sz="1100" b="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JT2512LW</a:t>
                      </a:r>
                      <a:endParaRPr lang="zh-TW" altLang="en-US" sz="1100" b="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792723"/>
                  </a:ext>
                </a:extLst>
              </a:tr>
              <a:tr h="2754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PTS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2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Dewalt</a:t>
                      </a:r>
                      <a:endParaRPr lang="en-US" altLang="zh-TW" sz="12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Licensing)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VS4502DWBD4801DWDP2502DWBS2301DW</a:t>
                      </a:r>
                    </a:p>
                    <a:p>
                      <a:endParaRPr lang="en-US" altLang="zh-TW" sz="11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WL14DW</a:t>
                      </a:r>
                    </a:p>
                    <a:p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J200D0W</a:t>
                      </a:r>
                    </a:p>
                    <a:p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BS2551SW</a:t>
                      </a:r>
                    </a:p>
                    <a:p>
                      <a:r>
                        <a:rPr lang="en-US" altLang="zh-TW" sz="1100" dirty="0" smtClean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DP3801DW</a:t>
                      </a:r>
                    </a:p>
                    <a:p>
                      <a:endParaRPr lang="zh-TW" altLang="en-US" sz="11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52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87048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t="8217" r="19519" b="10077"/>
          <a:stretch/>
        </p:blipFill>
        <p:spPr>
          <a:xfrm>
            <a:off x="7156896" y="1477633"/>
            <a:ext cx="348804" cy="37135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7673" r="14750" b="2636"/>
          <a:stretch/>
        </p:blipFill>
        <p:spPr>
          <a:xfrm>
            <a:off x="10326644" y="6211485"/>
            <a:ext cx="544555" cy="43940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8" t="11163" r="14301" b="6822"/>
          <a:stretch/>
        </p:blipFill>
        <p:spPr>
          <a:xfrm>
            <a:off x="11010606" y="6179413"/>
            <a:ext cx="470194" cy="46061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/>
          <a:srcRect l="9623" t="10145" r="4134" b="11789"/>
          <a:stretch/>
        </p:blipFill>
        <p:spPr>
          <a:xfrm rot="21374556">
            <a:off x="2208427" y="1843471"/>
            <a:ext cx="717785" cy="64972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7"/>
          <a:srcRect l="6343" t="4826" r="2835" b="8964"/>
          <a:stretch/>
        </p:blipFill>
        <p:spPr>
          <a:xfrm>
            <a:off x="2224272" y="982332"/>
            <a:ext cx="762884" cy="63056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2" t="21852" r="11295" b="15741"/>
          <a:stretch/>
        </p:blipFill>
        <p:spPr>
          <a:xfrm>
            <a:off x="3087578" y="1024566"/>
            <a:ext cx="677370" cy="58833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9982" y="1966044"/>
            <a:ext cx="692438" cy="59935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6D9566B-2EA5-42DC-868A-0482B737C3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0645" y="5304498"/>
            <a:ext cx="652976" cy="436773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FE681AE-792E-4766-9458-1C81E13F4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6221" y="5751941"/>
            <a:ext cx="426980" cy="945299"/>
          </a:xfrm>
          <a:prstGeom prst="rect">
            <a:avLst/>
          </a:prstGeom>
        </p:spPr>
      </p:pic>
      <p:pic>
        <p:nvPicPr>
          <p:cNvPr id="26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47" y="5742533"/>
            <a:ext cx="404754" cy="94078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8CB09EE-D26E-488A-A3A3-E432C4594B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80" y="5359400"/>
            <a:ext cx="1027788" cy="3455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7"/>
          <a:stretch>
            <a:fillRect/>
          </a:stretch>
        </p:blipFill>
        <p:spPr bwMode="auto">
          <a:xfrm>
            <a:off x="3140401" y="4606340"/>
            <a:ext cx="390199" cy="60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04" y="4627162"/>
            <a:ext cx="340396" cy="64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604" y="4048296"/>
            <a:ext cx="519024" cy="4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00000000-0008-0000-0300-00000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26" y="4076012"/>
            <a:ext cx="535974" cy="42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6144" y="2781642"/>
            <a:ext cx="739456" cy="758728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13560" y="2882900"/>
            <a:ext cx="881919" cy="749300"/>
          </a:xfrm>
          <a:prstGeom prst="rect">
            <a:avLst/>
          </a:prstGeom>
        </p:spPr>
      </p:pic>
      <p:pic>
        <p:nvPicPr>
          <p:cNvPr id="1026" name="Picture 2" descr="https://www.harborfreight.com/media/catalog/product/cache/aa6c321fb362164a2ed76c30e077c9a9/5/7/57240_W3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9" b="9245"/>
          <a:stretch/>
        </p:blipFill>
        <p:spPr bwMode="auto">
          <a:xfrm>
            <a:off x="6378575" y="876300"/>
            <a:ext cx="530225" cy="42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鑽孔機絞車 - 750磅承載能力 - 101570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0" t="9445" r="15787" b="12655"/>
          <a:stretch/>
        </p:blipFill>
        <p:spPr bwMode="auto">
          <a:xfrm>
            <a:off x="6400800" y="1422399"/>
            <a:ext cx="533400" cy="48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tachi C10FSHC  Power Tool 10-in 15-Amp Dual Bevel Sliding Folding Compound Corded Miter Saw with Laser Guide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5392" r="14396"/>
          <a:stretch/>
        </p:blipFill>
        <p:spPr bwMode="auto">
          <a:xfrm>
            <a:off x="6497674" y="2015648"/>
            <a:ext cx="381000" cy="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2033497"/>
            <a:ext cx="695611" cy="47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BT2512DW-A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26" y="2633215"/>
            <a:ext cx="703374" cy="47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8" y="2641600"/>
            <a:ext cx="518850" cy="44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4814" r="8877" b="4074"/>
          <a:stretch/>
        </p:blipFill>
        <p:spPr>
          <a:xfrm>
            <a:off x="11002041" y="848833"/>
            <a:ext cx="432893" cy="332267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10000" r="5000" b="13704"/>
          <a:stretch/>
        </p:blipFill>
        <p:spPr>
          <a:xfrm>
            <a:off x="6355612" y="3226982"/>
            <a:ext cx="481832" cy="430618"/>
          </a:xfrm>
          <a:prstGeom prst="rect">
            <a:avLst/>
          </a:prstGeom>
        </p:spPr>
      </p:pic>
      <p:pic>
        <p:nvPicPr>
          <p:cNvPr id="1034" name="Picture 10" descr="Product image 力山 CS3555R 14&quot; 強力型 金工切斷機 砂輪機 切斷機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1" t="3188" r="12794" b="3689"/>
          <a:stretch/>
        </p:blipFill>
        <p:spPr bwMode="auto">
          <a:xfrm>
            <a:off x="7569790" y="3239387"/>
            <a:ext cx="341858" cy="4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t="13519" r="13533" b="7222"/>
          <a:stretch/>
        </p:blipFill>
        <p:spPr>
          <a:xfrm>
            <a:off x="6917716" y="3245292"/>
            <a:ext cx="491301" cy="412308"/>
          </a:xfrm>
          <a:prstGeom prst="rect">
            <a:avLst/>
          </a:prstGeom>
        </p:spPr>
      </p:pic>
      <p:pic>
        <p:nvPicPr>
          <p:cNvPr id="1036" name="Picture 12" descr="Ryobi C357 14吋砂輪切割鋸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6" y="12948284"/>
            <a:ext cx="6238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kyocera-industrialtools.co.jp/products/uploads/images/pro_item/2ce504ade8a6d0bab19de60d636cd64a.jp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44" y="3863162"/>
            <a:ext cx="496555" cy="49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www.kyocera-industrialtools.co.jp/en/products/uploads/images/item/resized/570/ebb1122ca3a14662d7781b8c3e1859daef0868023e02d9819e7a776c9ab8ab4a.png?key=2e8c91e7e850c69304cd2c59f1b5088f1d27d9ef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474" y="3798706"/>
            <a:ext cx="498326" cy="4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kyocera-industrialtools.co.jp/en/products/uploads/images/item/resized/570/3ed0f72a141a26edd926ab0c1b7b2da520b216682eb73fec9a14e1f6526e7d4f.png?key=574a06506d837dd34f782b7d18fd66be53f6931d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75" y="3815245"/>
            <a:ext cx="434825" cy="43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11286" y="4482216"/>
            <a:ext cx="484372" cy="381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330801" y="5070254"/>
            <a:ext cx="536913" cy="330201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36"/>
          <a:srcRect l="2760" t="13077" r="3290" b="13475"/>
          <a:stretch/>
        </p:blipFill>
        <p:spPr>
          <a:xfrm>
            <a:off x="10437334" y="858208"/>
            <a:ext cx="392620" cy="306943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37"/>
          <a:srcRect l="12819" r="14038"/>
          <a:stretch/>
        </p:blipFill>
        <p:spPr>
          <a:xfrm>
            <a:off x="10459562" y="1200158"/>
            <a:ext cx="256581" cy="350795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130614" y="1244599"/>
            <a:ext cx="308043" cy="290623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482520" y="1628554"/>
            <a:ext cx="452771" cy="452771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40"/>
          <a:srcRect t="3538" r="35459" b="80738"/>
          <a:stretch/>
        </p:blipFill>
        <p:spPr>
          <a:xfrm>
            <a:off x="10276896" y="2184401"/>
            <a:ext cx="505404" cy="429571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906126" y="2161540"/>
            <a:ext cx="513246" cy="429260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42"/>
          <a:srcRect l="4440" t="4843" r="6302" b="4279"/>
          <a:stretch/>
        </p:blipFill>
        <p:spPr>
          <a:xfrm>
            <a:off x="10310586" y="2750457"/>
            <a:ext cx="660471" cy="488043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306050" y="5029200"/>
            <a:ext cx="469900" cy="469900"/>
          </a:xfrm>
          <a:prstGeom prst="rect">
            <a:avLst/>
          </a:prstGeom>
        </p:spPr>
      </p:pic>
      <p:sp>
        <p:nvSpPr>
          <p:cNvPr id="63" name="文字方塊 62"/>
          <p:cNvSpPr txBox="1"/>
          <p:nvPr/>
        </p:nvSpPr>
        <p:spPr>
          <a:xfrm>
            <a:off x="2500423" y="153877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MITH</a:t>
            </a:r>
            <a:r>
              <a:rPr lang="zh-TW" altLang="en-US" sz="3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 </a:t>
            </a:r>
            <a:r>
              <a:rPr lang="en-US" altLang="zh-TW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轉移</a:t>
            </a:r>
            <a:r>
              <a:rPr lang="en-US" altLang="zh-TW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改款</a:t>
            </a:r>
            <a:r>
              <a:rPr lang="en-US" altLang="zh-TW" sz="3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115300" y="431800"/>
            <a:ext cx="1397000" cy="279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找生意機會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563100" y="444500"/>
            <a:ext cx="1397000" cy="2794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企劃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改款</a:t>
            </a:r>
          </a:p>
        </p:txBody>
      </p:sp>
    </p:spTree>
    <p:extLst>
      <p:ext uri="{BB962C8B-B14F-4D97-AF65-F5344CB8AC3E}">
        <p14:creationId xmlns:p14="http://schemas.microsoft.com/office/powerpoint/2010/main" val="1124378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00423" y="90377"/>
            <a:ext cx="6060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MITH</a:t>
            </a:r>
            <a:r>
              <a:rPr lang="zh-TW" altLang="en-US" sz="3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產品企劃案</a:t>
            </a:r>
            <a:endParaRPr lang="zh-TW" altLang="en-US" sz="32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303016" y="604631"/>
          <a:ext cx="10309863" cy="615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096">
                  <a:extLst>
                    <a:ext uri="{9D8B030D-6E8A-4147-A177-3AD203B41FA5}">
                      <a16:colId xmlns:a16="http://schemas.microsoft.com/office/drawing/2014/main" val="676995190"/>
                    </a:ext>
                  </a:extLst>
                </a:gridCol>
                <a:gridCol w="3965369">
                  <a:extLst>
                    <a:ext uri="{9D8B030D-6E8A-4147-A177-3AD203B41FA5}">
                      <a16:colId xmlns:a16="http://schemas.microsoft.com/office/drawing/2014/main" val="1371917422"/>
                    </a:ext>
                  </a:extLst>
                </a:gridCol>
                <a:gridCol w="939395">
                  <a:extLst>
                    <a:ext uri="{9D8B030D-6E8A-4147-A177-3AD203B41FA5}">
                      <a16:colId xmlns:a16="http://schemas.microsoft.com/office/drawing/2014/main" val="3134870361"/>
                    </a:ext>
                  </a:extLst>
                </a:gridCol>
                <a:gridCol w="998107">
                  <a:extLst>
                    <a:ext uri="{9D8B030D-6E8A-4147-A177-3AD203B41FA5}">
                      <a16:colId xmlns:a16="http://schemas.microsoft.com/office/drawing/2014/main" val="2551817277"/>
                    </a:ext>
                  </a:extLst>
                </a:gridCol>
                <a:gridCol w="2876896">
                  <a:extLst>
                    <a:ext uri="{9D8B030D-6E8A-4147-A177-3AD203B41FA5}">
                      <a16:colId xmlns:a16="http://schemas.microsoft.com/office/drawing/2014/main" val="3878112851"/>
                    </a:ext>
                  </a:extLst>
                </a:gridCol>
              </a:tblGrid>
              <a:tr h="3331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en-US" sz="18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</a:t>
                      </a:r>
                      <a:endParaRPr lang="zh-TW" altLang="en-US" sz="18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改款</a:t>
                      </a:r>
                      <a:endParaRPr lang="zh-TW" altLang="en-US" sz="180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補充說明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920678"/>
                  </a:ext>
                </a:extLst>
              </a:tr>
              <a:tr h="305403">
                <a:tc rowSpan="9"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Miter Saw</a:t>
                      </a:r>
                      <a:endParaRPr lang="zh-TW" altLang="en-US" sz="18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SM1817LW_7-1/2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in Slide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TW" sz="16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Kobalt</a:t>
                      </a: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轉賣北美以外地區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24313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SM2518LW_10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in DB Slide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684345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SM3018LW_12in DB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880767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SM1850KC_7-1/2in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企劃成本</a:t>
                      </a:r>
                      <a:r>
                        <a:rPr lang="en-US" altLang="zh-TW" sz="16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436853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SM2158H_8-1/2 in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Hitachi</a:t>
                      </a:r>
                      <a:r>
                        <a:rPr kumimoji="0" lang="zh-TW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產品增加其他客戶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277924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SM2510FM_10 in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Slide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企劃成本</a:t>
                      </a:r>
                      <a:r>
                        <a:rPr lang="en-US" altLang="zh-TW" sz="16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$99</a:t>
                      </a:r>
                      <a:r>
                        <a:rPr lang="zh-TW" altLang="en-US" sz="16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成本</a:t>
                      </a:r>
                      <a:endParaRPr lang="en-US" altLang="zh-TW" sz="16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20077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SM2510R_10 in DB Slide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確定</a:t>
                      </a:r>
                      <a:r>
                        <a:rPr lang="en-US" altLang="zh-TW" sz="16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Wurth</a:t>
                      </a: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</a:t>
                      </a:r>
                      <a:endParaRPr lang="en-US" altLang="zh-TW" sz="1600" b="1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則轉賣北美以外地區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17720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SM3057R_12 in DB Slide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516834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M2510R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_10 in compound</a:t>
                      </a:r>
                      <a:r>
                        <a:rPr lang="zh-TW" altLang="en-US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(LW</a:t>
                      </a:r>
                      <a:r>
                        <a:rPr lang="zh-TW" altLang="en-US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轉賣變外型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Lowes</a:t>
                      </a:r>
                      <a:r>
                        <a:rPr kumimoji="0" lang="zh-TW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競標產品轉賣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98469"/>
                  </a:ext>
                </a:extLst>
              </a:tr>
              <a:tr h="305403">
                <a:tc rowSpan="3">
                  <a:txBody>
                    <a:bodyPr/>
                    <a:lstStyle/>
                    <a:p>
                      <a:r>
                        <a:rPr lang="en-US" altLang="zh-TW" sz="18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Table Saw</a:t>
                      </a:r>
                      <a:endParaRPr lang="zh-TW" altLang="en-US" sz="18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JT2511LW_10in Table Saw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w/Scissor stand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Kobalt</a:t>
                      </a: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轉賣北美以外地區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392534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JT2512LW_10 in Job</a:t>
                      </a:r>
                      <a:r>
                        <a:rPr lang="zh-TW" altLang="en-US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Site Table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Saw (Rolling)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58727"/>
                  </a:ext>
                </a:extLst>
              </a:tr>
              <a:tr h="305403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BT2501DW &amp; BT2500KN/BT2511KN</a:t>
                      </a:r>
                      <a:endParaRPr lang="zh-TW" altLang="en-US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以</a:t>
                      </a: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BT2501DW</a:t>
                      </a:r>
                      <a:r>
                        <a:rPr kumimoji="0" lang="zh-TW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為主整合轉賣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089947"/>
                  </a:ext>
                </a:extLst>
              </a:tr>
              <a:tr h="471987">
                <a:tc rowSpan="2">
                  <a:txBody>
                    <a:bodyPr/>
                    <a:lstStyle/>
                    <a:p>
                      <a:r>
                        <a:rPr lang="zh-TW" altLang="en-US" sz="18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</a:t>
                      </a:r>
                      <a:endParaRPr lang="zh-TW" altLang="en-US" sz="18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SS16PX_16 in Scroll Saw</a:t>
                      </a:r>
                      <a:r>
                        <a:rPr lang="zh-TW" altLang="en-US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CS3555R_14 in Chop Saw</a:t>
                      </a:r>
                      <a:r>
                        <a:rPr lang="zh-TW" altLang="en-US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進行</a:t>
                      </a: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VAVE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902230"/>
                  </a:ext>
                </a:extLst>
              </a:tr>
              <a:tr h="1249376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ST0606LW_Miter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Saw Stand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VS4502DWB_18 in VS</a:t>
                      </a:r>
                      <a:r>
                        <a:rPr lang="en-US" altLang="zh-TW" sz="1400" b="0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Scroll Saw</a:t>
                      </a:r>
                      <a:endParaRPr lang="en-US" altLang="zh-TW" sz="14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D4801DW_4X8 in Sander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DP2502DW_10in Drill Press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BS2301DW_9 in Band Saw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A2236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V</a:t>
                      </a:r>
                      <a:endParaRPr kumimoji="0" lang="zh-TW" alt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A2236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Dewalt</a:t>
                      </a:r>
                      <a:r>
                        <a:rPr lang="en-US" altLang="zh-TW" sz="1600" b="1" baseline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Licensing</a:t>
                      </a:r>
                      <a:r>
                        <a:rPr lang="zh-TW" altLang="en-US" sz="1600" b="1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轉賣北美以外地區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78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0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3012" y="320503"/>
            <a:ext cx="5545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全球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Power Tool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需求成長趨勢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0733" y="2122978"/>
            <a:ext cx="70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電動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043794" y="1520020"/>
          <a:ext cx="10432962" cy="382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25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市調公司</a:t>
                      </a:r>
                      <a:endParaRPr lang="en-US" altLang="zh-TW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預測期間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CAGR %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市場規模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市場規模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93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2026-2031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6.76%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76.96Bn (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2025</a:t>
                      </a:r>
                      <a:r>
                        <a:rPr lang="en-US" altLang="zh-TW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113.92Bn (2031)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654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2025-2034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4.3%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69.8Bn (2024)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108.1Bn (2034)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654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2026-2034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5.0%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29.69Bn (2025)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45.74Bn (2034)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654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2025-2029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2.9%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39.45Bn</a:t>
                      </a:r>
                      <a:r>
                        <a:rPr lang="en-US" altLang="zh-TW" sz="2000" b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(2024)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45.52Bn (2029)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55" y="2131838"/>
            <a:ext cx="2363357" cy="3914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34" y="2746580"/>
            <a:ext cx="1109348" cy="76675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214" y="3765650"/>
            <a:ext cx="2079988" cy="50748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959" y="4543982"/>
            <a:ext cx="1822499" cy="68436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802D06-2C82-4E13-9517-5E98E5C14D8D}"/>
              </a:ext>
            </a:extLst>
          </p:cNvPr>
          <p:cNvSpPr txBox="1"/>
          <p:nvPr/>
        </p:nvSpPr>
        <p:spPr>
          <a:xfrm>
            <a:off x="9192148" y="18404"/>
            <a:ext cx="174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Celine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6548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B09EC-0F5A-4ED1-9D27-B6EB06E6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3012" y="320503"/>
            <a:ext cx="6241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NA/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歐洲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Power Tool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需求成長趨勢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47" y="1112728"/>
            <a:ext cx="880241" cy="6084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14897" y="1208688"/>
            <a:ext cx="866174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美國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2024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年市場價值達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114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億美元，預計在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2025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年至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2034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年期間將持續成長。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14896" y="1768227"/>
            <a:ext cx="8282183" cy="42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北美市場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規模位居第三，預計2026年將達到73.2億美元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2161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40" y="1738901"/>
            <a:ext cx="2079988" cy="50748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77639" y="6211669"/>
            <a:ext cx="12335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5"/>
              </a:rPr>
              <a:t>https://www.gminsights.com/industry-analysis/power-tools-market,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5"/>
              </a:rPr>
              <a:t>https://www.fortunebusinessinsights.com/industry-reports/power-tools-market-101444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6"/>
              </a:rPr>
              <a:t>https://www.arizton.com/market-reports/united-states-cordless-power-tools-market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,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7"/>
              </a:rPr>
              <a:t>https://www.marketdataforecast.com/market-reports/europe-power-tools-market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hlinkClick r:id="rId8"/>
              </a:rPr>
              <a:t>https://finance.yahoo.com/news/power-tools-market-europe-grow-072500813.html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212" y="2404044"/>
            <a:ext cx="1524176" cy="53692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14895" y="2306439"/>
            <a:ext cx="828218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美國無線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電動工具市場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– 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58.4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/ 2030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78.7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, CAGR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5.11%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預計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2030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年，美國無線電動工具市場出貨量將達到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8.175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萬台。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2161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99249" y="4454158"/>
            <a:ext cx="850277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歐洲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電動工具市場在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2025-2029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年間，規模預計將成長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21.4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2161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複合年增長率（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CAGR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）預計為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3.6%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0571" y="4467099"/>
            <a:ext cx="1593457" cy="38104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914895" y="3647047"/>
            <a:ext cx="6096000" cy="810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歐洲市場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-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市場規模預計從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82.4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億美元成長到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2032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億美元。年複合成長率（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CAGR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）為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4.3%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2161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40" y="3725854"/>
            <a:ext cx="2079988" cy="50748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912187" y="5261269"/>
            <a:ext cx="850277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歐洲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電動工具市場在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2024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年市場規模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112.9,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預計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2033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年成長到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156.6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億美元。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2161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複合年增長率（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CAGR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）預計為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3.7%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161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241" y="5266070"/>
            <a:ext cx="2118008" cy="33942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7BE0BA-FC1A-47DA-90F0-58EC9490EE70}"/>
              </a:ext>
            </a:extLst>
          </p:cNvPr>
          <p:cNvSpPr txBox="1"/>
          <p:nvPr/>
        </p:nvSpPr>
        <p:spPr>
          <a:xfrm>
            <a:off x="9192148" y="18404"/>
            <a:ext cx="174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Celine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07859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40973" y="299116"/>
            <a:ext cx="8300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Tool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主要零售店表現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(2025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377915" y="839973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Celine 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00022"/>
              </p:ext>
            </p:extLst>
          </p:nvPr>
        </p:nvGraphicFramePr>
        <p:xfrm>
          <a:off x="374496" y="1489047"/>
          <a:ext cx="11195201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466">
                  <a:extLst>
                    <a:ext uri="{9D8B030D-6E8A-4147-A177-3AD203B41FA5}">
                      <a16:colId xmlns:a16="http://schemas.microsoft.com/office/drawing/2014/main" val="1598885708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155881138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1218304457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1029805900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659839170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298994771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3709996517"/>
                    </a:ext>
                  </a:extLst>
                </a:gridCol>
                <a:gridCol w="1403105">
                  <a:extLst>
                    <a:ext uri="{9D8B030D-6E8A-4147-A177-3AD203B41FA5}">
                      <a16:colId xmlns:a16="http://schemas.microsoft.com/office/drawing/2014/main" val="1512767300"/>
                    </a:ext>
                  </a:extLst>
                </a:gridCol>
              </a:tblGrid>
              <a:tr h="33691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國別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德國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769548"/>
                  </a:ext>
                </a:extLst>
              </a:tr>
              <a:tr h="4772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零售店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Leroy Merlin</a:t>
                      </a:r>
                      <a:endParaRPr lang="zh-TW" altLang="en-US" sz="16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Globus </a:t>
                      </a:r>
                      <a:r>
                        <a:rPr lang="en-US" altLang="zh-TW" sz="1400" u="none" strike="noStrike" dirty="0" err="1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Baumarkt</a:t>
                      </a:r>
                      <a:endParaRPr lang="en-US" altLang="zh-TW" sz="14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u="none" strike="noStrike" dirty="0" err="1" smtClean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Hagebau</a:t>
                      </a:r>
                      <a:endParaRPr lang="en-US" altLang="zh-TW" sz="1800" b="0" i="0" u="none" strike="noStrike" dirty="0" smtClean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7508"/>
                  </a:ext>
                </a:extLst>
              </a:tr>
              <a:tr h="3369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</a:t>
                      </a: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營收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958513"/>
                  </a:ext>
                </a:extLst>
              </a:tr>
              <a:tr h="50536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</a:t>
                      </a:r>
                      <a:endParaRPr lang="en-US" altLang="zh-TW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(2024VS2023)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57839"/>
                  </a:ext>
                </a:extLst>
              </a:tr>
              <a:tr h="3369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 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7171"/>
                  </a:ext>
                </a:extLst>
              </a:tr>
              <a:tr h="5053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</a:t>
                      </a:r>
                      <a:endParaRPr lang="en-US" altLang="zh-TW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(2024VS2023)</a:t>
                      </a:r>
                      <a:endParaRPr lang="zh-TW" altLang="en-US" sz="12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62379"/>
                  </a:ext>
                </a:extLst>
              </a:tr>
            </a:tbl>
          </a:graphicData>
        </a:graphic>
      </p:graphicFrame>
      <p:pic>
        <p:nvPicPr>
          <p:cNvPr id="12" name="Picture 14" descr="R-Bauhaus">
            <a:extLst>
              <a:ext uri="{FF2B5EF4-FFF2-40B4-BE49-F238E27FC236}">
                <a16:creationId xmlns:a16="http://schemas.microsoft.com/office/drawing/2014/main" id="{9115DD84-8DD2-4FB6-AB25-3F89FD166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28741" r="3917" b="37683"/>
          <a:stretch/>
        </p:blipFill>
        <p:spPr bwMode="auto">
          <a:xfrm>
            <a:off x="3167664" y="1998435"/>
            <a:ext cx="1137487" cy="2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R-Hornbach">
            <a:extLst>
              <a:ext uri="{FF2B5EF4-FFF2-40B4-BE49-F238E27FC236}">
                <a16:creationId xmlns:a16="http://schemas.microsoft.com/office/drawing/2014/main" id="{5DE2F072-9925-4ECB-B5E6-3B43AFE54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 t="31111" r="7976" b="30470"/>
          <a:stretch/>
        </p:blipFill>
        <p:spPr bwMode="auto">
          <a:xfrm>
            <a:off x="4652968" y="1979550"/>
            <a:ext cx="1097179" cy="2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R-OBI">
            <a:extLst>
              <a:ext uri="{FF2B5EF4-FFF2-40B4-BE49-F238E27FC236}">
                <a16:creationId xmlns:a16="http://schemas.microsoft.com/office/drawing/2014/main" id="{3406F509-B87B-418F-8A4A-7DC73DB85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9386" r="7334" b="30287"/>
          <a:stretch/>
        </p:blipFill>
        <p:spPr bwMode="auto">
          <a:xfrm>
            <a:off x="1860520" y="2021371"/>
            <a:ext cx="863482" cy="22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5294719" y="829339"/>
            <a:ext cx="3732028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零售店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業績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獲利選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目標客戶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882737"/>
              </p:ext>
            </p:extLst>
          </p:nvPr>
        </p:nvGraphicFramePr>
        <p:xfrm>
          <a:off x="800100" y="4298950"/>
          <a:ext cx="10617199" cy="224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807">
                  <a:extLst>
                    <a:ext uri="{9D8B030D-6E8A-4147-A177-3AD203B41FA5}">
                      <a16:colId xmlns:a16="http://schemas.microsoft.com/office/drawing/2014/main" val="3333007464"/>
                    </a:ext>
                  </a:extLst>
                </a:gridCol>
                <a:gridCol w="1435777">
                  <a:extLst>
                    <a:ext uri="{9D8B030D-6E8A-4147-A177-3AD203B41FA5}">
                      <a16:colId xmlns:a16="http://schemas.microsoft.com/office/drawing/2014/main" val="2922255757"/>
                    </a:ext>
                  </a:extLst>
                </a:gridCol>
                <a:gridCol w="1870290">
                  <a:extLst>
                    <a:ext uri="{9D8B030D-6E8A-4147-A177-3AD203B41FA5}">
                      <a16:colId xmlns:a16="http://schemas.microsoft.com/office/drawing/2014/main" val="638389966"/>
                    </a:ext>
                  </a:extLst>
                </a:gridCol>
                <a:gridCol w="2644854">
                  <a:extLst>
                    <a:ext uri="{9D8B030D-6E8A-4147-A177-3AD203B41FA5}">
                      <a16:colId xmlns:a16="http://schemas.microsoft.com/office/drawing/2014/main" val="2248073406"/>
                    </a:ext>
                  </a:extLst>
                </a:gridCol>
                <a:gridCol w="1322427">
                  <a:extLst>
                    <a:ext uri="{9D8B030D-6E8A-4147-A177-3AD203B41FA5}">
                      <a16:colId xmlns:a16="http://schemas.microsoft.com/office/drawing/2014/main" val="27853829"/>
                    </a:ext>
                  </a:extLst>
                </a:gridCol>
                <a:gridCol w="2437044">
                  <a:extLst>
                    <a:ext uri="{9D8B030D-6E8A-4147-A177-3AD203B41FA5}">
                      <a16:colId xmlns:a16="http://schemas.microsoft.com/office/drawing/2014/main" val="701382365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Rank</a:t>
                      </a:r>
                      <a:endParaRPr lang="en-US" sz="1200" b="1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Retailer</a:t>
                      </a:r>
                      <a:endParaRPr lang="en-US" sz="1200" b="1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 Revenue (in € billion)</a:t>
                      </a:r>
                      <a:endParaRPr lang="en-US" sz="1200" b="1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Revenue Growth Rate 2024 vs 2023 (%)</a:t>
                      </a:r>
                      <a:endParaRPr lang="en-US" sz="1200" b="1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EPS (2024) (€)</a:t>
                      </a:r>
                      <a:endParaRPr lang="en-US" sz="1200" b="1" i="0" u="none" strike="noStrike" dirty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EPS Growth Rate 2024 vs 2023 (%)</a:t>
                      </a:r>
                      <a:endParaRPr lang="en-US" sz="1200" b="1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58712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OBI</a:t>
                      </a:r>
                      <a:endParaRPr lang="en-US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5.2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84815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Bauhaus</a:t>
                      </a:r>
                      <a:endParaRPr lang="en-US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4.8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9947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Hornbach</a:t>
                      </a:r>
                      <a:endParaRPr lang="en-US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3.6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81527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Toom</a:t>
                      </a:r>
                      <a:endParaRPr lang="en-US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2.9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1.8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76729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Leroy Merlin</a:t>
                      </a:r>
                      <a:endParaRPr lang="en-US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2.4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4360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Globus </a:t>
                      </a:r>
                      <a:r>
                        <a:rPr lang="en-US" sz="1200" u="none" strike="noStrike" dirty="0" err="1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Baumarkt</a:t>
                      </a:r>
                      <a:endParaRPr lang="en-US" sz="1200" b="0" i="0" u="none" strike="noStrike" dirty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Hagebau</a:t>
                      </a:r>
                      <a:endParaRPr lang="en-US" sz="1200" b="0" i="0" u="none" strike="noStrike" dirty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5.5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1.7</a:t>
                      </a:r>
                      <a:endParaRPr lang="en-US" altLang="zh-TW" sz="1200" b="0" i="0" u="none" strike="noStrike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solidFill>
                            <a:srgbClr val="060D1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7.5</a:t>
                      </a:r>
                      <a:endParaRPr lang="en-US" altLang="zh-TW" sz="1200" b="0" i="0" u="none" strike="noStrike" dirty="0">
                        <a:solidFill>
                          <a:srgbClr val="060D1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54013"/>
                  </a:ext>
                </a:extLst>
              </a:tr>
            </a:tbl>
          </a:graphicData>
        </a:graphic>
      </p:graphicFrame>
      <p:pic>
        <p:nvPicPr>
          <p:cNvPr id="18" name="Picture 30" descr="R-toom">
            <a:extLst>
              <a:ext uri="{FF2B5EF4-FFF2-40B4-BE49-F238E27FC236}">
                <a16:creationId xmlns:a16="http://schemas.microsoft.com/office/drawing/2014/main" id="{0F367670-2CEE-4002-8568-0E5993DA9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34074" r="4810" b="35119"/>
          <a:stretch/>
        </p:blipFill>
        <p:spPr bwMode="auto">
          <a:xfrm>
            <a:off x="6061457" y="1985438"/>
            <a:ext cx="1241044" cy="23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051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40973" y="299116"/>
            <a:ext cx="8300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Tool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主要零售店表現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(2025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61509" y="1063255"/>
            <a:ext cx="4274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營業額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獲利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新產品推出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113" indent="-265113">
              <a:buFont typeface="+mj-lt"/>
              <a:buAutoNum type="arabicPeriod"/>
            </a:pPr>
            <a:r>
              <a:rPr lang="en-US" altLang="zh-TW" sz="16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Homedepot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113" indent="-265113">
              <a:buFont typeface="+mj-lt"/>
              <a:buAutoNum type="arabicPeriod"/>
            </a:pP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Lowes</a:t>
            </a:r>
          </a:p>
          <a:p>
            <a:pPr marL="265113" indent="-265113">
              <a:buFont typeface="+mj-lt"/>
              <a:buAutoNum type="arabicPeriod"/>
            </a:pP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Menard</a:t>
            </a:r>
          </a:p>
          <a:p>
            <a:pPr marL="265113" indent="-265113">
              <a:buFont typeface="+mj-lt"/>
              <a:buAutoNum type="arabicPeriod"/>
            </a:pP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Harbor Freight</a:t>
            </a:r>
          </a:p>
          <a:p>
            <a:pPr marL="265113" indent="-265113">
              <a:buFont typeface="+mj-lt"/>
              <a:buAutoNum type="arabicPeriod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德國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491025" y="1311347"/>
            <a:ext cx="4972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Power Tool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在電商的營業額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-Amazon.com 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-Homedpot.com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-Lowes.com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377915" y="839973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Celine 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777294"/>
              </p:ext>
            </p:extLst>
          </p:nvPr>
        </p:nvGraphicFramePr>
        <p:xfrm>
          <a:off x="425296" y="2771747"/>
          <a:ext cx="10903104" cy="299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209">
                  <a:extLst>
                    <a:ext uri="{9D8B030D-6E8A-4147-A177-3AD203B41FA5}">
                      <a16:colId xmlns:a16="http://schemas.microsoft.com/office/drawing/2014/main" val="1598885708"/>
                    </a:ext>
                  </a:extLst>
                </a:gridCol>
                <a:gridCol w="1931372">
                  <a:extLst>
                    <a:ext uri="{9D8B030D-6E8A-4147-A177-3AD203B41FA5}">
                      <a16:colId xmlns:a16="http://schemas.microsoft.com/office/drawing/2014/main" val="3835187"/>
                    </a:ext>
                  </a:extLst>
                </a:gridCol>
                <a:gridCol w="2254841">
                  <a:extLst>
                    <a:ext uri="{9D8B030D-6E8A-4147-A177-3AD203B41FA5}">
                      <a16:colId xmlns:a16="http://schemas.microsoft.com/office/drawing/2014/main" val="282490368"/>
                    </a:ext>
                  </a:extLst>
                </a:gridCol>
                <a:gridCol w="2254841">
                  <a:extLst>
                    <a:ext uri="{9D8B030D-6E8A-4147-A177-3AD203B41FA5}">
                      <a16:colId xmlns:a16="http://schemas.microsoft.com/office/drawing/2014/main" val="231512574"/>
                    </a:ext>
                  </a:extLst>
                </a:gridCol>
                <a:gridCol w="2254841">
                  <a:extLst>
                    <a:ext uri="{9D8B030D-6E8A-4147-A177-3AD203B41FA5}">
                      <a16:colId xmlns:a16="http://schemas.microsoft.com/office/drawing/2014/main" val="392687497"/>
                    </a:ext>
                  </a:extLst>
                </a:gridCol>
              </a:tblGrid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國別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769548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零售店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7508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</a:t>
                      </a: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營收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958513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</a:t>
                      </a:r>
                      <a:endParaRPr lang="en-US" altLang="zh-TW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(2024VS2023)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57839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 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7171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</a:t>
                      </a:r>
                      <a:endParaRPr lang="en-US" altLang="zh-TW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(2024VS2023)</a:t>
                      </a:r>
                      <a:endParaRPr lang="zh-TW" altLang="en-US" sz="12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62379"/>
                  </a:ext>
                </a:extLst>
              </a:tr>
            </a:tbl>
          </a:graphicData>
        </a:graphic>
      </p:graphicFrame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93" y="3254873"/>
            <a:ext cx="814867" cy="4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18" y="3312190"/>
            <a:ext cx="422275" cy="39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959" y="3381595"/>
            <a:ext cx="893643" cy="25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31" y="3358559"/>
            <a:ext cx="979229" cy="32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7974419" y="1286539"/>
            <a:ext cx="3732028" cy="52099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零售店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業績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獲利選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目標客戶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7158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9B09EC-0F5A-4ED1-9D27-B6EB06E679C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540973" y="299116"/>
            <a:ext cx="9483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Tool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品牌商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競爭對手表現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(2025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63528" y="1307804"/>
            <a:ext cx="4359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營收</a:t>
            </a: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獲利</a:t>
            </a: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新產品推出</a:t>
            </a:r>
            <a:endParaRPr lang="en-US" altLang="zh-TW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113" indent="-265113">
              <a:buFont typeface="+mj-lt"/>
              <a:buAutoNum type="arabicPeriod"/>
            </a:pP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Milwaukee</a:t>
            </a:r>
          </a:p>
          <a:p>
            <a:pPr marL="265113" indent="-265113">
              <a:buFont typeface="+mj-lt"/>
              <a:buAutoNum type="arabicPeriod"/>
            </a:pP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Stanley Black &amp; Decker</a:t>
            </a:r>
          </a:p>
          <a:p>
            <a:pPr marL="265113" indent="-265113">
              <a:buFont typeface="+mj-lt"/>
              <a:buAutoNum type="arabicPeriod"/>
            </a:pP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Makita</a:t>
            </a:r>
          </a:p>
          <a:p>
            <a:pPr marL="265113" indent="-265113">
              <a:buFont typeface="+mj-lt"/>
              <a:buAutoNum type="arabicPeriod"/>
            </a:pP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Bosch</a:t>
            </a:r>
          </a:p>
          <a:p>
            <a:pPr marL="265113" indent="-265113">
              <a:buFont typeface="+mj-lt"/>
              <a:buAutoNum type="arabicPeriod"/>
            </a:pPr>
            <a:r>
              <a:rPr lang="en-US" altLang="zh-TW" sz="14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HiKoKi</a:t>
            </a:r>
            <a:r>
              <a: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4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Metabo</a:t>
            </a:r>
            <a:endParaRPr lang="en-US" altLang="zh-TW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937052" y="1279450"/>
            <a:ext cx="4323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主要競爭對手代工品牌</a:t>
            </a:r>
          </a:p>
          <a:p>
            <a:pPr marL="265113" indent="-265113">
              <a:buAutoNum type="arabicPeriod"/>
            </a:pP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錩泰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113" indent="-265113">
              <a:buAutoNum type="arabicPeriod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聖傑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113" indent="-265113">
              <a:buAutoNum type="arabicPeriod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P&amp;F</a:t>
            </a:r>
          </a:p>
          <a:p>
            <a:pPr marL="265113" indent="-265113">
              <a:buAutoNum type="arabicPeriod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金飛達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5113" indent="-265113">
              <a:buAutoNum type="arabicPeriod"/>
            </a:pP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867553" y="871871"/>
            <a:ext cx="19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負責人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Celine 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16715"/>
              </p:ext>
            </p:extLst>
          </p:nvPr>
        </p:nvGraphicFramePr>
        <p:xfrm>
          <a:off x="425296" y="2771747"/>
          <a:ext cx="11132629" cy="2523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383">
                  <a:extLst>
                    <a:ext uri="{9D8B030D-6E8A-4147-A177-3AD203B41FA5}">
                      <a16:colId xmlns:a16="http://schemas.microsoft.com/office/drawing/2014/main" val="1598885708"/>
                    </a:ext>
                  </a:extLst>
                </a:gridCol>
                <a:gridCol w="1392865">
                  <a:extLst>
                    <a:ext uri="{9D8B030D-6E8A-4147-A177-3AD203B41FA5}">
                      <a16:colId xmlns:a16="http://schemas.microsoft.com/office/drawing/2014/main" val="3835187"/>
                    </a:ext>
                  </a:extLst>
                </a:gridCol>
                <a:gridCol w="1127051">
                  <a:extLst>
                    <a:ext uri="{9D8B030D-6E8A-4147-A177-3AD203B41FA5}">
                      <a16:colId xmlns:a16="http://schemas.microsoft.com/office/drawing/2014/main" val="282490368"/>
                    </a:ext>
                  </a:extLst>
                </a:gridCol>
                <a:gridCol w="1079330">
                  <a:extLst>
                    <a:ext uri="{9D8B030D-6E8A-4147-A177-3AD203B41FA5}">
                      <a16:colId xmlns:a16="http://schemas.microsoft.com/office/drawing/2014/main" val="23151257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9268749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5588113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21830445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0298059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659839170"/>
                    </a:ext>
                  </a:extLst>
                </a:gridCol>
              </a:tblGrid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Milwaukee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SBD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Makita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Bosch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err="1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HiKoKi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37508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</a:t>
                      </a: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營收</a:t>
                      </a:r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958513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</a:t>
                      </a:r>
                      <a:endParaRPr lang="en-US" altLang="zh-TW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(2024VS2023)</a:t>
                      </a:r>
                      <a:endParaRPr lang="zh-TW" altLang="en-US" sz="12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857839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 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7171"/>
                  </a:ext>
                </a:extLst>
              </a:tr>
              <a:tr h="475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成長</a:t>
                      </a:r>
                      <a:endParaRPr lang="en-US" altLang="zh-TW" sz="18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 smtClean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(2024VS2023)</a:t>
                      </a:r>
                      <a:endParaRPr lang="zh-TW" altLang="en-US" sz="1200" b="0" dirty="0" smtClean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62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9512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自定义设计方案">
  <a:themeElements>
    <a:clrScheme name="REXON 50th 紀念版">
      <a:dk1>
        <a:srgbClr val="32768D"/>
      </a:dk1>
      <a:lt1>
        <a:srgbClr val="E5F3EB"/>
      </a:lt1>
      <a:dk2>
        <a:srgbClr val="0A2240"/>
      </a:dk2>
      <a:lt2>
        <a:srgbClr val="FFFFFF"/>
      </a:lt2>
      <a:accent1>
        <a:srgbClr val="0A2236"/>
      </a:accent1>
      <a:accent2>
        <a:srgbClr val="32768D"/>
      </a:accent2>
      <a:accent3>
        <a:srgbClr val="2A7A56"/>
      </a:accent3>
      <a:accent4>
        <a:srgbClr val="FFC000"/>
      </a:accent4>
      <a:accent5>
        <a:srgbClr val="DEDABC"/>
      </a:accent5>
      <a:accent6>
        <a:srgbClr val="505050"/>
      </a:accent6>
      <a:hlink>
        <a:srgbClr val="44C78B"/>
      </a:hlink>
      <a:folHlink>
        <a:srgbClr val="88661A"/>
      </a:folHlink>
    </a:clrScheme>
    <a:fontScheme name="50周年紀念版字型">
      <a:majorFont>
        <a:latin typeface="Microsoft YaHei"/>
        <a:ea typeface="Microsoft YaHei"/>
        <a:cs typeface=""/>
      </a:majorFont>
      <a:minorFont>
        <a:latin typeface="Microsoft YaHei Light"/>
        <a:ea typeface="Microsoft YaHe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26815</TotalTime>
  <Words>1273</Words>
  <Application>Microsoft Office PowerPoint</Application>
  <PresentationFormat>寬螢幕</PresentationFormat>
  <Paragraphs>445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Microsoft YaHei</vt:lpstr>
      <vt:lpstr>Microsoft YaHei Light</vt:lpstr>
      <vt:lpstr>宋体</vt:lpstr>
      <vt:lpstr>微軟正黑體</vt:lpstr>
      <vt:lpstr>新細明體</vt:lpstr>
      <vt:lpstr>Arial</vt:lpstr>
      <vt:lpstr>Calibri</vt:lpstr>
      <vt:lpstr>Calibri Light</vt:lpstr>
      <vt:lpstr>自定义设计方案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Rexon 50周年紀念版</dc:title>
  <dc:creator>董事長室;louis.chong</dc:creator>
  <cp:lastModifiedBy>george.ku[顧永鎗]</cp:lastModifiedBy>
  <cp:revision>1704</cp:revision>
  <cp:lastPrinted>2025-10-29T06:35:03Z</cp:lastPrinted>
  <dcterms:created xsi:type="dcterms:W3CDTF">2015-07-30T03:49:32Z</dcterms:created>
  <dcterms:modified xsi:type="dcterms:W3CDTF">2026-01-11T14:31:42Z</dcterms:modified>
</cp:coreProperties>
</file>